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939" r:id="rId1"/>
  </p:sldMasterIdLst>
  <p:notesMasterIdLst>
    <p:notesMasterId r:id="rId31"/>
  </p:notesMasterIdLst>
  <p:handoutMasterIdLst>
    <p:handoutMasterId r:id="rId32"/>
  </p:handoutMasterIdLst>
  <p:sldIdLst>
    <p:sldId id="260" r:id="rId2"/>
    <p:sldId id="261" r:id="rId3"/>
    <p:sldId id="262" r:id="rId4"/>
    <p:sldId id="264" r:id="rId5"/>
    <p:sldId id="265" r:id="rId6"/>
    <p:sldId id="266" r:id="rId7"/>
    <p:sldId id="267" r:id="rId8"/>
    <p:sldId id="269" r:id="rId9"/>
    <p:sldId id="268" r:id="rId10"/>
    <p:sldId id="270" r:id="rId11"/>
    <p:sldId id="271" r:id="rId12"/>
    <p:sldId id="272" r:id="rId13"/>
    <p:sldId id="273" r:id="rId14"/>
    <p:sldId id="274" r:id="rId15"/>
    <p:sldId id="275" r:id="rId16"/>
    <p:sldId id="277" r:id="rId17"/>
    <p:sldId id="278" r:id="rId18"/>
    <p:sldId id="279" r:id="rId19"/>
    <p:sldId id="280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Corbel" panose="020B0503020204020204" pitchFamily="34" charset="0"/>
      <p:regular r:id="rId41"/>
      <p:bold r:id="rId42"/>
      <p:italic r:id="rId43"/>
      <p:boldItalic r:id="rId44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7E09"/>
    <a:srgbClr val="0061AF"/>
    <a:srgbClr val="E82375"/>
    <a:srgbClr val="F25D0D"/>
    <a:srgbClr val="A155AA"/>
    <a:srgbClr val="1998FF"/>
    <a:srgbClr val="2C2C2C"/>
    <a:srgbClr val="147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Normaali tyyli 2 - Korost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Normaali tyyli 2 - Korostu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Normaali tyyli 2 - Korostu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82759" autoAdjust="0"/>
  </p:normalViewPr>
  <p:slideViewPr>
    <p:cSldViewPr snapToGrid="0">
      <p:cViewPr>
        <p:scale>
          <a:sx n="66" d="100"/>
          <a:sy n="66" d="100"/>
        </p:scale>
        <p:origin x="1195" y="13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 dirty="0"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F5FEA-E6B6-418B-9F71-20D022E33BD5}" type="datetimeFigureOut">
              <a:rPr lang="fi-FI" smtClean="0">
                <a:latin typeface="Source Sans Pro" panose="020B0604020202020204" charset="0"/>
                <a:ea typeface="Roboto Black" panose="020B0604020202020204" charset="0"/>
              </a:rPr>
              <a:t>25.10.2016</a:t>
            </a:fld>
            <a:endParaRPr lang="fi-FI">
              <a:latin typeface="Source Sans Pro" panose="020B0604020202020204" charset="0"/>
              <a:ea typeface="Roboto Black" panose="020B0604020202020204" charset="0"/>
            </a:endParaRPr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>
              <a:latin typeface="Source Sans Pro" panose="020B0604020202020204" charset="0"/>
            </a:endParaRPr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EB9B4-C851-4B0A-A306-97513C05537C}" type="slidenum">
              <a:rPr lang="fi-FI" smtClean="0">
                <a:latin typeface="Source Sans Pro" panose="020B0604020202020204" charset="0"/>
              </a:rPr>
              <a:t>‹#›</a:t>
            </a:fld>
            <a:endParaRPr lang="fi-FI">
              <a:latin typeface="Source Sans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385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 Black" panose="020B0604020202020204" charset="0"/>
                <a:ea typeface="Roboto Black" panose="020B0604020202020204" charset="0"/>
              </a:defRPr>
            </a:lvl1pPr>
          </a:lstStyle>
          <a:p>
            <a:endParaRPr lang="fi-FI" dirty="0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urce Sans Pro" panose="020B0604020202020204" charset="0"/>
              </a:defRPr>
            </a:lvl1pPr>
          </a:lstStyle>
          <a:p>
            <a:fld id="{D3D90919-C3A2-4B78-87FE-EE1846222B3A}" type="datetimeFigureOut">
              <a:rPr lang="fi-FI" smtClean="0"/>
              <a:pPr/>
              <a:t>25.10.2016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urce Sans Pro" panose="020B0604020202020204" charset="0"/>
              </a:defRPr>
            </a:lvl1pPr>
          </a:lstStyle>
          <a:p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urce Sans Pro" panose="020B0604020202020204" charset="0"/>
              </a:defRPr>
            </a:lvl1pPr>
          </a:lstStyle>
          <a:p>
            <a:fld id="{EFBBD0BE-B288-474F-9C6B-4E107C6BAA38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54325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Palveluväylä</a:t>
            </a:r>
            <a:r>
              <a:rPr lang="fi-FI" baseline="0" dirty="0"/>
              <a:t> ollut t</a:t>
            </a:r>
            <a:r>
              <a:rPr lang="fi-FI" dirty="0"/>
              <a:t>uotannossa (11/2015 alkaen)</a:t>
            </a:r>
          </a:p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BD0BE-B288-474F-9C6B-4E107C6BAA38}" type="slidenum">
              <a:rPr lang="fi-FI" smtClean="0"/>
              <a:pPr/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3035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- Integraatioalusta, joka tulee </a:t>
            </a:r>
            <a:r>
              <a:rPr lang="fi-FI" i="1" dirty="0"/>
              <a:t>tukemaan</a:t>
            </a:r>
            <a:r>
              <a:rPr lang="fi-FI" dirty="0"/>
              <a:t> olemassa olevia vyöhykeratkaisuja (esim. KY, VY-verkkoja) - ei tule korvaamaan niitä</a:t>
            </a:r>
            <a:endParaRPr lang="fi-FI" sz="1200" dirty="0"/>
          </a:p>
          <a:p>
            <a:r>
              <a:rPr lang="fi-FI" sz="1200" dirty="0">
                <a:solidFill>
                  <a:srgbClr val="214992"/>
                </a:solidFill>
              </a:rPr>
              <a:t>- Mahdollista</a:t>
            </a:r>
            <a:r>
              <a:rPr lang="fi-FI" sz="1200" baseline="0" dirty="0">
                <a:solidFill>
                  <a:srgbClr val="214992"/>
                </a:solidFill>
              </a:rPr>
              <a:t>a muiden </a:t>
            </a:r>
            <a:r>
              <a:rPr lang="fi-FI" sz="1200" baseline="0" dirty="0" err="1">
                <a:solidFill>
                  <a:srgbClr val="214992"/>
                </a:solidFill>
              </a:rPr>
              <a:t>kapa</a:t>
            </a:r>
            <a:r>
              <a:rPr lang="fi-FI" sz="1200" baseline="0" dirty="0">
                <a:solidFill>
                  <a:srgbClr val="214992"/>
                </a:solidFill>
              </a:rPr>
              <a:t>-palveluiden käytön, joista konkreettisin esimerkki on palvelunäkymät</a:t>
            </a:r>
            <a:endParaRPr lang="fi-FI" sz="1200" dirty="0">
              <a:solidFill>
                <a:srgbClr val="214992"/>
              </a:solidFill>
            </a:endParaRPr>
          </a:p>
          <a:p>
            <a:endParaRPr lang="fi-FI" sz="1200" dirty="0">
              <a:solidFill>
                <a:srgbClr val="214992"/>
              </a:solidFill>
            </a:endParaRPr>
          </a:p>
          <a:p>
            <a:r>
              <a:rPr lang="fi-FI" sz="1200" dirty="0">
                <a:solidFill>
                  <a:srgbClr val="214992"/>
                </a:solidFill>
              </a:rPr>
              <a:t>Palveluväylän käyttötilanteita ovat erityisesti: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>
                <a:solidFill>
                  <a:srgbClr val="214992"/>
                </a:solidFill>
              </a:rPr>
              <a:t>Muut integraatioratkaisut ovat liian raskaita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>
                <a:solidFill>
                  <a:srgbClr val="214992"/>
                </a:solidFill>
              </a:rPr>
              <a:t>Integraatioita ei ole entuudestaan lainkaan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200" dirty="0">
                <a:solidFill>
                  <a:srgbClr val="214992"/>
                </a:solidFill>
              </a:rPr>
              <a:t>Uudet sähköisen asioinnin palvelut</a:t>
            </a:r>
          </a:p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BD0BE-B288-474F-9C6B-4E107C6BAA38}" type="slidenum">
              <a:rPr lang="fi-FI" smtClean="0"/>
              <a:pPr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0672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SOAP (</a:t>
            </a:r>
            <a:r>
              <a:rPr lang="fi-FI" dirty="0" err="1"/>
              <a:t>Simple</a:t>
            </a:r>
            <a:r>
              <a:rPr lang="fi-FI" dirty="0"/>
              <a:t> Object Access </a:t>
            </a:r>
            <a:r>
              <a:rPr lang="fi-FI" dirty="0" err="1"/>
              <a:t>Protocol</a:t>
            </a:r>
            <a:r>
              <a:rPr lang="fi-FI" dirty="0"/>
              <a:t>) on tietoliikenneprotokolla jonka pääasiallisena tehtävänä on mahdollistaa proseduurien etäkutsu (RPC)</a:t>
            </a:r>
          </a:p>
          <a:p>
            <a:r>
              <a:rPr lang="fi-FI" dirty="0"/>
              <a:t>- ST4 / tietoturvan perustaso (käyttö rajoitettu): tuettu</a:t>
            </a:r>
          </a:p>
          <a:p>
            <a:pPr marL="0" indent="0">
              <a:buFontTx/>
              <a:buNone/>
            </a:pPr>
            <a:r>
              <a:rPr lang="fi-FI" dirty="0"/>
              <a:t>- ST3 / tietoturvan korotettu taso: mahdollinen, mutta edellyttää käyttötapauskohtaista auditointia (jonka</a:t>
            </a:r>
            <a:r>
              <a:rPr lang="fi-FI" baseline="0" dirty="0"/>
              <a:t> hoitaa Valtori yhdessä Viestintäviraston kanssa) – tulossa myöhemmin Q1/2017</a:t>
            </a:r>
            <a:endParaRPr lang="fi-FI" dirty="0"/>
          </a:p>
          <a:p>
            <a:pPr marL="171450" indent="-171450">
              <a:buFontTx/>
              <a:buChar char="-"/>
            </a:pP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/>
              <a:t>ST4 jos salassa pidettävän tiedon oikeudeton paljastuminen voi</a:t>
            </a:r>
            <a:r>
              <a:rPr lang="fi-FI" baseline="0" dirty="0"/>
              <a:t> </a:t>
            </a:r>
            <a:r>
              <a:rPr lang="fi-FI" dirty="0"/>
              <a:t>aiheuttaa haittaa salassapitosäännöksessä tarkoitetuille yleiselle tai yksityiselle edulle</a:t>
            </a:r>
            <a:r>
              <a:rPr lang="fi-FI" baseline="0" dirty="0"/>
              <a:t> </a:t>
            </a:r>
            <a:r>
              <a:rPr lang="fi-FI" dirty="0"/>
              <a:t>tai, jos kysymys on tietoturvallisuusasetuksen 9 §:n 2 momentissa tarkoitetuista asiakirjoista,</a:t>
            </a:r>
            <a:r>
              <a:rPr lang="fi-FI" baseline="0" dirty="0"/>
              <a:t> </a:t>
            </a:r>
            <a:r>
              <a:rPr lang="fi-FI" dirty="0"/>
              <a:t>jos tiedon oikeudeton paljastuminen voi aiheuttaa haittaa yleiselle tai</a:t>
            </a:r>
            <a:r>
              <a:rPr lang="fi-FI" baseline="0" dirty="0"/>
              <a:t> </a:t>
            </a:r>
            <a:r>
              <a:rPr lang="fi-FI" dirty="0"/>
              <a:t>yksityiselle</a:t>
            </a:r>
            <a:r>
              <a:rPr lang="fi-FI" baseline="0" dirty="0"/>
              <a:t> </a:t>
            </a:r>
            <a:r>
              <a:rPr lang="fi-FI" dirty="0"/>
              <a:t>edulle tai heikentää viranomaisen toimintaedellytyksiä.</a:t>
            </a:r>
          </a:p>
          <a:p>
            <a:pPr marL="171450" indent="-171450">
              <a:buFontTx/>
              <a:buChar char="-"/>
            </a:pPr>
            <a:r>
              <a:rPr lang="fi-FI" dirty="0"/>
              <a:t>ST3 Jos salassa pidettävän tiedon oikeudeton paljastuminen voi aiheuttaa vahinkoa salassapitosäännöksessä tarkoitetulle yleiselle tai yksityiselle </a:t>
            </a:r>
          </a:p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BD0BE-B288-474F-9C6B-4E107C6BAA38}" type="slidenum">
              <a:rPr lang="fi-FI" smtClean="0"/>
              <a:pPr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13247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sz="1100" dirty="0"/>
              <a:t>Palveluväylän ydin koostu</a:t>
            </a:r>
            <a:r>
              <a:rPr lang="fi-FI" sz="1100" baseline="0" dirty="0"/>
              <a:t>u </a:t>
            </a:r>
          </a:p>
          <a:p>
            <a:pPr marL="171450" indent="-171450">
              <a:buFontTx/>
              <a:buChar char="-"/>
            </a:pPr>
            <a:r>
              <a:rPr lang="fi-FI" sz="1100" dirty="0"/>
              <a:t>Siihen liittyneiden organisaatioiden liityntäpalvelimista</a:t>
            </a:r>
          </a:p>
          <a:p>
            <a:pPr marL="171450" indent="-171450">
              <a:buFontTx/>
              <a:buChar char="-"/>
            </a:pPr>
            <a:r>
              <a:rPr lang="fi-FI" sz="1100" dirty="0"/>
              <a:t>Palveluväylän keskuspalvelimista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i-FI" sz="1100" b="1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1100" b="1" baseline="0" dirty="0"/>
              <a:t>Liityntäpalvelin: </a:t>
            </a:r>
            <a:r>
              <a:rPr lang="fi-FI" sz="1100" dirty="0"/>
              <a:t>Tietojärjestelmät liitetään palveluväylään liityntäpalvelimella.</a:t>
            </a:r>
            <a:r>
              <a:rPr lang="fi-FI" sz="1100" baseline="0" dirty="0"/>
              <a:t> </a:t>
            </a:r>
            <a:r>
              <a:rPr lang="fi-FI" sz="1100" b="0" baseline="0" dirty="0"/>
              <a:t>Sanomaliikenne kulkee salatusti liityntäpalvelinten välillä julkisen Internetin ylitse.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1100" b="1" dirty="0"/>
              <a:t>-- -- -- --</a:t>
            </a:r>
            <a:r>
              <a:rPr lang="fi-FI" sz="1100" b="1" baseline="0" dirty="0"/>
              <a:t> </a:t>
            </a:r>
            <a:r>
              <a:rPr lang="fi-FI" sz="1100" b="1" dirty="0"/>
              <a:t>-- --</a:t>
            </a:r>
            <a:r>
              <a:rPr lang="fi-FI" sz="1100" b="1" baseline="0" dirty="0"/>
              <a:t> </a:t>
            </a:r>
            <a:r>
              <a:rPr lang="fi-FI" sz="1100" b="1" dirty="0"/>
              <a:t>-- -- -- -- -- --</a:t>
            </a:r>
            <a:r>
              <a:rPr lang="fi-FI" sz="1100" b="1" baseline="0" dirty="0"/>
              <a:t> </a:t>
            </a:r>
            <a:r>
              <a:rPr lang="fi-FI" sz="1100" b="1" dirty="0"/>
              <a:t>-- --</a:t>
            </a:r>
            <a:r>
              <a:rPr lang="fi-FI" sz="1100" b="1" baseline="0" dirty="0"/>
              <a:t> </a:t>
            </a:r>
            <a:r>
              <a:rPr lang="fi-FI" sz="1100" b="1" dirty="0"/>
              <a:t>-- --</a:t>
            </a:r>
            <a:r>
              <a:rPr lang="fi-FI" sz="1100" b="1" baseline="0" dirty="0"/>
              <a:t> </a:t>
            </a:r>
            <a:r>
              <a:rPr lang="fi-FI" sz="1100" b="1" dirty="0"/>
              <a:t>-- -- -- --</a:t>
            </a:r>
            <a:r>
              <a:rPr lang="fi-FI" sz="1100" b="1" baseline="0" dirty="0"/>
              <a:t> </a:t>
            </a:r>
            <a:r>
              <a:rPr lang="fi-FI" sz="1100" b="1" dirty="0"/>
              <a:t>-- --</a:t>
            </a:r>
            <a:r>
              <a:rPr lang="fi-FI" sz="1100" b="1" baseline="0" dirty="0"/>
              <a:t> </a:t>
            </a:r>
            <a:r>
              <a:rPr lang="fi-FI" sz="1100" b="1" dirty="0"/>
              <a:t>-- --</a:t>
            </a:r>
          </a:p>
          <a:p>
            <a:r>
              <a:rPr lang="fi-FI" sz="1100" b="1" dirty="0"/>
              <a:t>Keskuspalvelin /</a:t>
            </a:r>
            <a:r>
              <a:rPr lang="fi-FI" sz="1100" b="1" baseline="0" dirty="0"/>
              <a:t> konfiguraatiopalvelin</a:t>
            </a:r>
            <a:r>
              <a:rPr lang="fi-FI" sz="1100" b="1" dirty="0"/>
              <a:t>:</a:t>
            </a:r>
            <a:r>
              <a:rPr lang="fi-FI" sz="1100" b="1" baseline="0" dirty="0"/>
              <a:t> </a:t>
            </a:r>
            <a:r>
              <a:rPr lang="fi-FI" sz="1100" dirty="0"/>
              <a:t>Pitävät kirjaa ja jakaa tietoa väylään liitetyistä liityntäpalvelimista, organisaatioista ja alijärjestelmistä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1100" b="1" dirty="0"/>
              <a:t>Varmennepalvelu (</a:t>
            </a:r>
            <a:r>
              <a:rPr lang="fi-FI" sz="1100" b="1" dirty="0" err="1"/>
              <a:t>Certificate</a:t>
            </a:r>
            <a:r>
              <a:rPr lang="fi-FI" sz="1100" b="1" dirty="0"/>
              <a:t> </a:t>
            </a:r>
            <a:r>
              <a:rPr lang="fi-FI" sz="1100" b="1" dirty="0" err="1"/>
              <a:t>Authority</a:t>
            </a:r>
            <a:r>
              <a:rPr lang="fi-FI" sz="1100" b="1" dirty="0"/>
              <a:t>, CA):</a:t>
            </a:r>
            <a:r>
              <a:rPr lang="fi-FI" sz="1100" b="1" baseline="0" dirty="0"/>
              <a:t> </a:t>
            </a:r>
            <a:r>
              <a:rPr lang="fi-FI" sz="1100" dirty="0"/>
              <a:t>Myöntää liityntäpalvelinten palvelin- ja allekirjoitusvarmenteet.</a:t>
            </a:r>
            <a:r>
              <a:rPr lang="fi-FI" sz="1100" baseline="0" dirty="0"/>
              <a:t> Y</a:t>
            </a:r>
            <a:r>
              <a:rPr lang="fi-FI" sz="1100" b="0" baseline="0" dirty="0"/>
              <a:t>hteyksissä käytetään </a:t>
            </a:r>
            <a:r>
              <a:rPr lang="fi-FI" sz="1100" b="1" i="1" baseline="0" dirty="0"/>
              <a:t>palvelinvarmenteita</a:t>
            </a:r>
            <a:r>
              <a:rPr lang="fi-FI" sz="1100" b="0" baseline="0" dirty="0"/>
              <a:t> tunnistamaan oikea kohdepalvelin. </a:t>
            </a:r>
            <a:r>
              <a:rPr lang="fi-FI" sz="1100" dirty="0"/>
              <a:t>Jokaisella organisaatiolla on oma </a:t>
            </a:r>
            <a:r>
              <a:rPr lang="fi-FI" sz="1100" b="1" i="1" dirty="0"/>
              <a:t>allekirjoitusvarmenne</a:t>
            </a:r>
            <a:r>
              <a:rPr lang="fi-FI" sz="1100" dirty="0"/>
              <a:t>, jota käytetään sanomaliikenteen</a:t>
            </a:r>
            <a:r>
              <a:rPr lang="fi-FI" sz="1100" baseline="0" dirty="0"/>
              <a:t> </a:t>
            </a:r>
            <a:r>
              <a:rPr lang="fi-FI" sz="1100" dirty="0"/>
              <a:t>allekirjoittamiseen.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1100" b="1" i="0" dirty="0"/>
              <a:t>OCSP-palvelu</a:t>
            </a:r>
            <a:r>
              <a:rPr lang="fi-FI" sz="1100" b="1" dirty="0"/>
              <a:t> (Online </a:t>
            </a:r>
            <a:r>
              <a:rPr lang="fi-FI" sz="1100" b="1" dirty="0" err="1"/>
              <a:t>Certificate</a:t>
            </a:r>
            <a:r>
              <a:rPr lang="fi-FI" sz="1100" b="1" dirty="0"/>
              <a:t> Status </a:t>
            </a:r>
            <a:r>
              <a:rPr lang="fi-FI" sz="1100" b="1" dirty="0" err="1"/>
              <a:t>Protocol</a:t>
            </a:r>
            <a:r>
              <a:rPr lang="fi-FI" sz="1100" b="1" dirty="0"/>
              <a:t>): </a:t>
            </a:r>
            <a:r>
              <a:rPr lang="fi-FI" sz="1100" dirty="0"/>
              <a:t>kertoo varmenteiden ajantasaisen tilan</a:t>
            </a:r>
          </a:p>
          <a:p>
            <a:r>
              <a:rPr lang="fi-FI" sz="1100" b="1" dirty="0"/>
              <a:t>Aikaleimapalvelu (Time </a:t>
            </a:r>
            <a:r>
              <a:rPr lang="fi-FI" sz="1100" b="1" dirty="0" err="1"/>
              <a:t>Stamping</a:t>
            </a:r>
            <a:r>
              <a:rPr lang="fi-FI" sz="1100" b="1" dirty="0"/>
              <a:t> </a:t>
            </a:r>
            <a:r>
              <a:rPr lang="fi-FI" sz="1100" b="1" dirty="0" err="1"/>
              <a:t>Authority</a:t>
            </a:r>
            <a:r>
              <a:rPr lang="fi-FI" sz="1100" b="1" dirty="0"/>
              <a:t>, TSA)</a:t>
            </a:r>
            <a:r>
              <a:rPr lang="fi-FI" sz="1100" b="1" baseline="0" dirty="0"/>
              <a:t>: </a:t>
            </a:r>
            <a:r>
              <a:rPr lang="fi-FI" sz="1100" dirty="0"/>
              <a:t>Väylän kautta lähetettyihin sanomiin liitetään varmennettu aikaleima. Aikaleimatut viestit</a:t>
            </a:r>
            <a:r>
              <a:rPr lang="fi-FI" sz="1100" baseline="0" dirty="0"/>
              <a:t> tallentuvat liityntäpalvelimille. </a:t>
            </a:r>
            <a:r>
              <a:rPr lang="fi-FI" sz="1100" dirty="0"/>
              <a:t>Aikaleima mahdollistaa viestien todentamisen jälkikäteen.</a:t>
            </a:r>
            <a:r>
              <a:rPr lang="fi-FI" sz="1100" baseline="0" dirty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1100" b="1" baseline="0" dirty="0"/>
              <a:t>Liityntäkatalogi:</a:t>
            </a:r>
            <a:r>
              <a:rPr lang="fi-FI" sz="1100" b="0" baseline="0" dirty="0"/>
              <a:t> Tekniset ja hallinnolliset kuvaukset rajapintapalveluista (myöhemmissä dioissa lisätietoa)</a:t>
            </a:r>
          </a:p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BD0BE-B288-474F-9C6B-4E107C6BAA38}" type="slidenum">
              <a:rPr lang="fi-FI" smtClean="0"/>
              <a:pPr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55119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BD0BE-B288-474F-9C6B-4E107C6BAA38}" type="slidenum">
              <a:rPr lang="fi-FI" smtClean="0"/>
              <a:pPr/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88326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BD0BE-B288-474F-9C6B-4E107C6BAA38}" type="slidenum">
              <a:rPr lang="fi-FI" smtClean="0"/>
              <a:pPr/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0335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: tumman sininen">
    <p:bg>
      <p:bgPr>
        <a:solidFill>
          <a:srgbClr val="0061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893888"/>
            <a:ext cx="8782050" cy="2387600"/>
          </a:xfrm>
          <a:noFill/>
        </p:spPr>
        <p:txBody>
          <a:bodyPr anchor="b">
            <a:norm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</a:defRPr>
            </a:lvl1pPr>
          </a:lstStyle>
          <a:p>
            <a:r>
              <a:rPr lang="fi-FI" noProof="0"/>
              <a:t>Muokkaa perustyyl. napsautt.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373563"/>
            <a:ext cx="8782050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 noProof="0"/>
              <a:t>Muokkaa alaotsikon perustyyliä napsautt.</a:t>
            </a:r>
          </a:p>
        </p:txBody>
      </p:sp>
    </p:spTree>
    <p:extLst>
      <p:ext uri="{BB962C8B-B14F-4D97-AF65-F5344CB8AC3E}">
        <p14:creationId xmlns:p14="http://schemas.microsoft.com/office/powerpoint/2010/main" val="979600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: pink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7375"/>
            <a:ext cx="10515600" cy="4607999"/>
          </a:xfrm>
        </p:spPr>
        <p:txBody>
          <a:bodyPr/>
          <a:lstStyle>
            <a:lvl1pPr marL="228600" indent="-228600">
              <a:buClr>
                <a:schemeClr val="accent2"/>
              </a:buClr>
              <a:buSzPct val="85000"/>
              <a:buFont typeface="Arial"/>
              <a:buChar char="•"/>
              <a:defRPr sz="2800" baseline="0">
                <a:solidFill>
                  <a:schemeClr val="tx2"/>
                </a:solidFill>
              </a:defRPr>
            </a:lvl1pPr>
            <a:lvl2pPr marL="685800" indent="-228600">
              <a:buClr>
                <a:schemeClr val="accent2"/>
              </a:buClr>
              <a:buSzPct val="80000"/>
              <a:buFont typeface="Source Sans Pro" panose="020B0503030403020204" pitchFamily="34" charset="0"/>
              <a:buChar char="º"/>
              <a:defRPr sz="2400">
                <a:solidFill>
                  <a:schemeClr val="tx2"/>
                </a:solidFill>
              </a:defRPr>
            </a:lvl2pPr>
            <a:lvl3pPr>
              <a:buClr>
                <a:schemeClr val="accent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 marL="3943350" indent="-285750">
              <a:buFont typeface="Arial" panose="020B0604020202020204" pitchFamily="34" charset="0"/>
              <a:buChar char="•"/>
              <a:defRPr baseline="0"/>
            </a:lvl9pPr>
          </a:lstStyle>
          <a:p>
            <a:pPr lvl="0"/>
            <a:r>
              <a:rPr lang="fi-FI" noProof="0"/>
              <a:t>Muokkaa tekstin perustyylejä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  <a:endParaRPr lang="fi-FI" noProof="0" dirty="0"/>
          </a:p>
        </p:txBody>
      </p:sp>
      <p:sp>
        <p:nvSpPr>
          <p:cNvPr id="10" name="Rectangle 9"/>
          <p:cNvSpPr/>
          <p:nvPr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224"/>
            <a:ext cx="10515600" cy="1333501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Muokkaa perustyyl. napsautt.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6326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: vaalean sin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rgbClr val="19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7375"/>
            <a:ext cx="10515600" cy="4607999"/>
          </a:xfrm>
        </p:spPr>
        <p:txBody>
          <a:bodyPr/>
          <a:lstStyle>
            <a:lvl1pPr marL="228600" indent="-228600">
              <a:buClr>
                <a:srgbClr val="1998FF"/>
              </a:buClr>
              <a:buSzPct val="85000"/>
              <a:buFont typeface="Arial"/>
              <a:buChar char="•"/>
              <a:defRPr sz="2800" baseline="0">
                <a:solidFill>
                  <a:schemeClr val="tx2"/>
                </a:solidFill>
              </a:defRPr>
            </a:lvl1pPr>
            <a:lvl2pPr marL="685800" indent="-228600">
              <a:buClr>
                <a:srgbClr val="1998FF"/>
              </a:buClr>
              <a:buSzPct val="80000"/>
              <a:buFont typeface="Source Sans Pro" panose="020B0503030403020204" pitchFamily="34" charset="0"/>
              <a:buChar char="º"/>
              <a:defRPr sz="2400">
                <a:solidFill>
                  <a:schemeClr val="tx2"/>
                </a:solidFill>
              </a:defRPr>
            </a:lvl2pPr>
            <a:lvl3pPr>
              <a:buClr>
                <a:srgbClr val="1998FF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rgbClr val="1998FF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1998FF"/>
              </a:buClr>
              <a:defRPr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 marL="3943350" indent="-285750">
              <a:buFont typeface="Arial" panose="020B0604020202020204" pitchFamily="34" charset="0"/>
              <a:buChar char="•"/>
              <a:defRPr baseline="0"/>
            </a:lvl9pPr>
          </a:lstStyle>
          <a:p>
            <a:pPr lvl="0"/>
            <a:r>
              <a:rPr lang="fi-FI" noProof="0"/>
              <a:t>Muokkaa tekstin perustyylejä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  <a:endParaRPr lang="fi-FI" noProof="0" dirty="0"/>
          </a:p>
        </p:txBody>
      </p:sp>
      <p:sp>
        <p:nvSpPr>
          <p:cNvPr id="10" name="Rectangle 9"/>
          <p:cNvSpPr/>
          <p:nvPr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rgbClr val="19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224"/>
            <a:ext cx="10515600" cy="1333501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Muokkaa perustyyl. napsautt.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rgbClr val="19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75665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: viole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7375"/>
            <a:ext cx="10515600" cy="4607999"/>
          </a:xfrm>
        </p:spPr>
        <p:txBody>
          <a:bodyPr/>
          <a:lstStyle>
            <a:lvl1pPr marL="228600" indent="-228600">
              <a:buClr>
                <a:schemeClr val="accent4"/>
              </a:buClr>
              <a:buSzPct val="85000"/>
              <a:buFont typeface="Arial"/>
              <a:buChar char="•"/>
              <a:defRPr sz="2800" baseline="0">
                <a:solidFill>
                  <a:schemeClr val="tx2"/>
                </a:solidFill>
              </a:defRPr>
            </a:lvl1pPr>
            <a:lvl2pPr marL="685800" indent="-228600">
              <a:buClr>
                <a:schemeClr val="accent4"/>
              </a:buClr>
              <a:buSzPct val="80000"/>
              <a:buFont typeface="Source Sans Pro" panose="020B0503030403020204" pitchFamily="34" charset="0"/>
              <a:buChar char="º"/>
              <a:defRPr sz="2400">
                <a:solidFill>
                  <a:schemeClr val="tx2"/>
                </a:solidFill>
              </a:defRPr>
            </a:lvl2pPr>
            <a:lvl3pPr>
              <a:buClr>
                <a:schemeClr val="accent4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accent4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accent4"/>
              </a:buClr>
              <a:defRPr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 marL="3943350" indent="-285750">
              <a:buFont typeface="Arial" panose="020B0604020202020204" pitchFamily="34" charset="0"/>
              <a:buChar char="•"/>
              <a:defRPr baseline="0"/>
            </a:lvl9pPr>
          </a:lstStyle>
          <a:p>
            <a:pPr lvl="0"/>
            <a:r>
              <a:rPr lang="fi-FI" noProof="0"/>
              <a:t>Muokkaa tekstin perustyylejä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  <a:endParaRPr lang="fi-FI" noProof="0" dirty="0"/>
          </a:p>
        </p:txBody>
      </p:sp>
      <p:sp>
        <p:nvSpPr>
          <p:cNvPr id="10" name="Rectangle 9"/>
          <p:cNvSpPr/>
          <p:nvPr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224"/>
            <a:ext cx="10515600" cy="1333501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Muokkaa perustyyl. napsautt.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97516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: vihre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7375"/>
            <a:ext cx="10515600" cy="4607999"/>
          </a:xfrm>
        </p:spPr>
        <p:txBody>
          <a:bodyPr/>
          <a:lstStyle>
            <a:lvl1pPr marL="228600" indent="-228600">
              <a:buClr>
                <a:schemeClr val="accent3"/>
              </a:buClr>
              <a:buSzPct val="85000"/>
              <a:buFont typeface="Arial"/>
              <a:buChar char="•"/>
              <a:defRPr sz="2800" baseline="0">
                <a:solidFill>
                  <a:schemeClr val="tx2"/>
                </a:solidFill>
              </a:defRPr>
            </a:lvl1pPr>
            <a:lvl2pPr marL="685800" indent="-228600">
              <a:buClr>
                <a:schemeClr val="accent3"/>
              </a:buClr>
              <a:buSzPct val="80000"/>
              <a:buFont typeface="Source Sans Pro" panose="020B0503030403020204" pitchFamily="34" charset="0"/>
              <a:buChar char="º"/>
              <a:defRPr sz="24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 marL="3943350" indent="-285750">
              <a:buFont typeface="Arial" panose="020B0604020202020204" pitchFamily="34" charset="0"/>
              <a:buChar char="•"/>
              <a:defRPr baseline="0"/>
            </a:lvl9pPr>
          </a:lstStyle>
          <a:p>
            <a:pPr lvl="0"/>
            <a:r>
              <a:rPr lang="fi-FI" noProof="0"/>
              <a:t>Muokkaa tekstin perustyylejä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  <a:endParaRPr lang="fi-FI" noProof="0" dirty="0"/>
          </a:p>
        </p:txBody>
      </p:sp>
      <p:sp>
        <p:nvSpPr>
          <p:cNvPr id="10" name="Rectangle 9"/>
          <p:cNvSpPr/>
          <p:nvPr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224"/>
            <a:ext cx="10515600" cy="1333501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Muokkaa perustyyl. napsautt.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88898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: yön sin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rgbClr val="2D4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7375"/>
            <a:ext cx="10515600" cy="4607999"/>
          </a:xfrm>
        </p:spPr>
        <p:txBody>
          <a:bodyPr/>
          <a:lstStyle>
            <a:lvl1pPr marL="228600" indent="-228600">
              <a:buClr>
                <a:schemeClr val="tx2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800" baseline="0">
                <a:solidFill>
                  <a:schemeClr val="tx2"/>
                </a:solidFill>
              </a:defRPr>
            </a:lvl1pPr>
            <a:lvl2pPr marL="685800" indent="-228600">
              <a:buClr>
                <a:schemeClr val="tx2">
                  <a:lumMod val="75000"/>
                  <a:lumOff val="25000"/>
                </a:schemeClr>
              </a:buClr>
              <a:buSzPct val="80000"/>
              <a:buFont typeface="Source Sans Pro" panose="020B0503030403020204" pitchFamily="34" charset="0"/>
              <a:buChar char="º"/>
              <a:defRPr sz="2400">
                <a:solidFill>
                  <a:schemeClr val="tx2"/>
                </a:solidFill>
              </a:defRPr>
            </a:lvl2pPr>
            <a:lvl3pPr>
              <a:buClr>
                <a:schemeClr val="tx2">
                  <a:lumMod val="75000"/>
                  <a:lumOff val="25000"/>
                </a:schemeClr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>
                  <a:lumMod val="75000"/>
                  <a:lumOff val="25000"/>
                </a:schemeClr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>
                  <a:lumMod val="75000"/>
                  <a:lumOff val="25000"/>
                </a:schemeClr>
              </a:buClr>
              <a:defRPr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 marL="3943350" indent="-285750">
              <a:buFont typeface="Arial" panose="020B0604020202020204" pitchFamily="34" charset="0"/>
              <a:buChar char="•"/>
              <a:defRPr baseline="0"/>
            </a:lvl9pPr>
          </a:lstStyle>
          <a:p>
            <a:pPr lvl="0"/>
            <a:r>
              <a:rPr lang="fi-FI" noProof="0"/>
              <a:t>Muokkaa tekstin perustyylejä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  <a:endParaRPr lang="fi-FI" noProof="0" dirty="0"/>
          </a:p>
        </p:txBody>
      </p:sp>
      <p:sp>
        <p:nvSpPr>
          <p:cNvPr id="10" name="Rectangle 9"/>
          <p:cNvSpPr/>
          <p:nvPr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224"/>
            <a:ext cx="10515600" cy="1333501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Muokkaa perustyyl. napsautt.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rgbClr val="2D4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72330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aotsikko ja sisältö: tumman sin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191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487777" y="457199"/>
            <a:ext cx="7091999" cy="6059109"/>
          </a:xfrm>
        </p:spPr>
        <p:txBody>
          <a:bodyPr/>
          <a:lstStyle>
            <a:lvl1pPr marL="228600" indent="-228600">
              <a:buClr>
                <a:schemeClr val="accent5"/>
              </a:buClr>
              <a:buSzPct val="85000"/>
              <a:buFont typeface="Arial"/>
              <a:buChar char="•"/>
              <a:defRPr sz="2800" baseline="0">
                <a:solidFill>
                  <a:schemeClr val="tx2"/>
                </a:solidFill>
              </a:defRPr>
            </a:lvl1pPr>
            <a:lvl2pPr marL="685800" indent="-228600">
              <a:buClr>
                <a:schemeClr val="accent5"/>
              </a:buClr>
              <a:buSzPct val="80000"/>
              <a:buFont typeface="Source Sans Pro" panose="020B0503030403020204" pitchFamily="34" charset="0"/>
              <a:buChar char="º"/>
              <a:defRPr sz="2400" baseline="0"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 sz="2000" baseline="0"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 baseline="0">
                <a:solidFill>
                  <a:schemeClr val="tx2"/>
                </a:solidFill>
              </a:defRPr>
            </a:lvl4pPr>
            <a:lvl5pPr>
              <a:buClr>
                <a:schemeClr val="accent5"/>
              </a:buClr>
              <a:defRPr baseline="0">
                <a:solidFill>
                  <a:schemeClr val="tx2"/>
                </a:solidFill>
              </a:defRPr>
            </a:lvl5pPr>
            <a:lvl9pPr marL="3943350" indent="-2857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191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64" y="457199"/>
            <a:ext cx="3636962" cy="1619251"/>
          </a:xfrm>
          <a:noFill/>
          <a:ln w="12700" cmpd="sng">
            <a:gradFill flip="none" rotWithShape="1">
              <a:gsLst>
                <a:gs pos="1000">
                  <a:schemeClr val="bg1">
                    <a:alpha val="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5400000" scaled="0"/>
              <a:tileRect/>
            </a:gradFill>
          </a:ln>
          <a:effectLst/>
        </p:spPr>
        <p:txBody>
          <a:bodyPr anchor="ctr" anchorCtr="0">
            <a:normAutofit/>
          </a:bodyPr>
          <a:lstStyle>
            <a:lvl1pPr>
              <a:defRPr sz="36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763" y="2209800"/>
            <a:ext cx="3636963" cy="4292702"/>
          </a:xfr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4191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35086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aotsikko ja sisältö: orans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191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487777" y="457199"/>
            <a:ext cx="7091999" cy="6059109"/>
          </a:xfrm>
        </p:spPr>
        <p:txBody>
          <a:bodyPr/>
          <a:lstStyle>
            <a:lvl1pPr marL="228600" indent="-228600">
              <a:buClr>
                <a:schemeClr val="accent6"/>
              </a:buClr>
              <a:buSzPct val="85000"/>
              <a:buFont typeface="Arial"/>
              <a:buChar char="•"/>
              <a:defRPr sz="2800" baseline="0">
                <a:solidFill>
                  <a:schemeClr val="tx2"/>
                </a:solidFill>
              </a:defRPr>
            </a:lvl1pPr>
            <a:lvl2pPr marL="685800" indent="-228600">
              <a:buClr>
                <a:schemeClr val="accent6"/>
              </a:buClr>
              <a:buSzPct val="80000"/>
              <a:buFont typeface="Source Sans Pro" panose="020B0503030403020204" pitchFamily="34" charset="0"/>
              <a:buChar char="º"/>
              <a:defRPr sz="2400" baseline="0">
                <a:solidFill>
                  <a:schemeClr val="tx2"/>
                </a:solidFill>
              </a:defRPr>
            </a:lvl2pPr>
            <a:lvl3pPr>
              <a:buClr>
                <a:schemeClr val="accent6"/>
              </a:buClr>
              <a:defRPr sz="2000" baseline="0">
                <a:solidFill>
                  <a:schemeClr val="tx2"/>
                </a:solidFill>
              </a:defRPr>
            </a:lvl3pPr>
            <a:lvl4pPr>
              <a:buClr>
                <a:schemeClr val="accent6"/>
              </a:buClr>
              <a:defRPr baseline="0">
                <a:solidFill>
                  <a:schemeClr val="tx2"/>
                </a:solidFill>
              </a:defRPr>
            </a:lvl4pPr>
            <a:lvl5pPr>
              <a:buClr>
                <a:schemeClr val="accent6"/>
              </a:buClr>
              <a:defRPr baseline="0">
                <a:solidFill>
                  <a:schemeClr val="tx2"/>
                </a:solidFill>
              </a:defRPr>
            </a:lvl5pPr>
            <a:lvl9pPr marL="3943350" indent="-2857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191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64" y="457199"/>
            <a:ext cx="3636962" cy="1619251"/>
          </a:xfrm>
          <a:noFill/>
          <a:ln w="12700" cmpd="sng">
            <a:gradFill flip="none" rotWithShape="1">
              <a:gsLst>
                <a:gs pos="1000">
                  <a:schemeClr val="bg1">
                    <a:alpha val="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5400000" scaled="0"/>
              <a:tileRect/>
            </a:gradFill>
          </a:ln>
          <a:effectLst/>
        </p:spPr>
        <p:txBody>
          <a:bodyPr anchor="ctr" anchorCtr="0">
            <a:normAutofit/>
          </a:bodyPr>
          <a:lstStyle>
            <a:lvl1pPr>
              <a:defRPr sz="36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763" y="2209800"/>
            <a:ext cx="3636963" cy="4292702"/>
          </a:xfr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4191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75501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aotsikko ja sisältö: pink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487777" y="457199"/>
            <a:ext cx="7091999" cy="6059109"/>
          </a:xfrm>
        </p:spPr>
        <p:txBody>
          <a:bodyPr/>
          <a:lstStyle>
            <a:lvl1pPr marL="228600" indent="-228600">
              <a:buClr>
                <a:schemeClr val="accent2"/>
              </a:buClr>
              <a:buSzPct val="85000"/>
              <a:buFont typeface="Arial"/>
              <a:buChar char="•"/>
              <a:defRPr sz="2800" baseline="0">
                <a:solidFill>
                  <a:schemeClr val="tx2"/>
                </a:solidFill>
              </a:defRPr>
            </a:lvl1pPr>
            <a:lvl2pPr marL="685800" indent="-228600">
              <a:buClr>
                <a:schemeClr val="accent2"/>
              </a:buClr>
              <a:buSzPct val="80000"/>
              <a:buFont typeface="Source Sans Pro" panose="020B0503030403020204" pitchFamily="34" charset="0"/>
              <a:buChar char="º"/>
              <a:defRPr sz="2400" baseline="0">
                <a:solidFill>
                  <a:schemeClr val="tx2"/>
                </a:solidFill>
              </a:defRPr>
            </a:lvl2pPr>
            <a:lvl3pPr>
              <a:buClr>
                <a:schemeClr val="accent2"/>
              </a:buClr>
              <a:defRPr sz="2000" baseline="0">
                <a:solidFill>
                  <a:schemeClr val="tx2"/>
                </a:solidFill>
              </a:defRPr>
            </a:lvl3pPr>
            <a:lvl4pPr>
              <a:buClr>
                <a:schemeClr val="accent2"/>
              </a:buClr>
              <a:defRPr baseline="0">
                <a:solidFill>
                  <a:schemeClr val="tx2"/>
                </a:solidFill>
              </a:defRPr>
            </a:lvl4pPr>
            <a:lvl5pPr>
              <a:buClr>
                <a:schemeClr val="accent2"/>
              </a:buClr>
              <a:defRPr baseline="0">
                <a:solidFill>
                  <a:schemeClr val="tx2"/>
                </a:solidFill>
              </a:defRPr>
            </a:lvl5pPr>
            <a:lvl9pPr marL="3943350" indent="-2857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64" y="457199"/>
            <a:ext cx="3636962" cy="1619251"/>
          </a:xfrm>
          <a:noFill/>
          <a:ln w="12700" cmpd="sng">
            <a:gradFill flip="none" rotWithShape="1">
              <a:gsLst>
                <a:gs pos="1000">
                  <a:schemeClr val="bg1">
                    <a:alpha val="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5400000" scaled="0"/>
              <a:tileRect/>
            </a:gradFill>
          </a:ln>
          <a:effectLst/>
        </p:spPr>
        <p:txBody>
          <a:bodyPr anchor="ctr" anchorCtr="0">
            <a:normAutofit/>
          </a:bodyPr>
          <a:lstStyle>
            <a:lvl1pPr>
              <a:defRPr sz="36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763" y="2209800"/>
            <a:ext cx="3636963" cy="4292702"/>
          </a:xfr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29718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aotsikko ja sisältö: vaalean sin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191000" cy="6858000"/>
          </a:xfrm>
          <a:prstGeom prst="rect">
            <a:avLst/>
          </a:prstGeom>
          <a:solidFill>
            <a:srgbClr val="19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487777" y="457199"/>
            <a:ext cx="7091999" cy="6059109"/>
          </a:xfrm>
        </p:spPr>
        <p:txBody>
          <a:bodyPr/>
          <a:lstStyle>
            <a:lvl1pPr marL="228600" indent="-228600">
              <a:buClr>
                <a:srgbClr val="1998FF"/>
              </a:buClr>
              <a:buSzPct val="85000"/>
              <a:buFont typeface="Arial"/>
              <a:buChar char="•"/>
              <a:defRPr sz="2800" baseline="0">
                <a:solidFill>
                  <a:schemeClr val="tx2"/>
                </a:solidFill>
              </a:defRPr>
            </a:lvl1pPr>
            <a:lvl2pPr marL="685800" indent="-228600">
              <a:buClr>
                <a:srgbClr val="1998FF"/>
              </a:buClr>
              <a:buSzPct val="80000"/>
              <a:buFont typeface="Source Sans Pro" panose="020B0503030403020204" pitchFamily="34" charset="0"/>
              <a:buChar char="º"/>
              <a:defRPr sz="2400" baseline="0">
                <a:solidFill>
                  <a:schemeClr val="tx2"/>
                </a:solidFill>
              </a:defRPr>
            </a:lvl2pPr>
            <a:lvl3pPr>
              <a:buClr>
                <a:srgbClr val="1998FF"/>
              </a:buClr>
              <a:defRPr sz="2000" baseline="0">
                <a:solidFill>
                  <a:schemeClr val="tx2"/>
                </a:solidFill>
              </a:defRPr>
            </a:lvl3pPr>
            <a:lvl4pPr>
              <a:buClr>
                <a:srgbClr val="1998FF"/>
              </a:buClr>
              <a:defRPr baseline="0">
                <a:solidFill>
                  <a:schemeClr val="tx2"/>
                </a:solidFill>
              </a:defRPr>
            </a:lvl4pPr>
            <a:lvl5pPr>
              <a:buClr>
                <a:srgbClr val="1998FF"/>
              </a:buClr>
              <a:defRPr baseline="0">
                <a:solidFill>
                  <a:schemeClr val="tx2"/>
                </a:solidFill>
              </a:defRPr>
            </a:lvl5pPr>
            <a:lvl9pPr marL="3943350" indent="-2857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191000" cy="6858000"/>
          </a:xfrm>
          <a:prstGeom prst="rect">
            <a:avLst/>
          </a:prstGeom>
          <a:solidFill>
            <a:srgbClr val="19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64" y="457199"/>
            <a:ext cx="3636962" cy="1619251"/>
          </a:xfrm>
          <a:noFill/>
          <a:ln w="12700" cmpd="sng">
            <a:gradFill flip="none" rotWithShape="1">
              <a:gsLst>
                <a:gs pos="1000">
                  <a:schemeClr val="bg1">
                    <a:alpha val="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5400000" scaled="0"/>
              <a:tileRect/>
            </a:gradFill>
          </a:ln>
          <a:effectLst/>
        </p:spPr>
        <p:txBody>
          <a:bodyPr anchor="ctr" anchorCtr="0">
            <a:normAutofit/>
          </a:bodyPr>
          <a:lstStyle>
            <a:lvl1pPr>
              <a:defRPr sz="36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763" y="2209800"/>
            <a:ext cx="3636963" cy="4292702"/>
          </a:xfr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4191000" cy="6858000"/>
          </a:xfrm>
          <a:prstGeom prst="rect">
            <a:avLst/>
          </a:prstGeom>
          <a:solidFill>
            <a:srgbClr val="19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99456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aotsikko ja sisältö: viole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487777" y="457199"/>
            <a:ext cx="7091999" cy="6059109"/>
          </a:xfrm>
        </p:spPr>
        <p:txBody>
          <a:bodyPr/>
          <a:lstStyle>
            <a:lvl1pPr marL="228600" indent="-228600">
              <a:buClr>
                <a:schemeClr val="accent4"/>
              </a:buClr>
              <a:buSzPct val="85000"/>
              <a:buFont typeface="Arial"/>
              <a:buChar char="•"/>
              <a:defRPr sz="2800" baseline="0">
                <a:solidFill>
                  <a:schemeClr val="tx2"/>
                </a:solidFill>
              </a:defRPr>
            </a:lvl1pPr>
            <a:lvl2pPr marL="685800" indent="-228600">
              <a:buClr>
                <a:schemeClr val="accent4"/>
              </a:buClr>
              <a:buSzPct val="80000"/>
              <a:buFont typeface="Source Sans Pro" panose="020B0503030403020204" pitchFamily="34" charset="0"/>
              <a:buChar char="º"/>
              <a:defRPr sz="2400" baseline="0">
                <a:solidFill>
                  <a:schemeClr val="tx2"/>
                </a:solidFill>
              </a:defRPr>
            </a:lvl2pPr>
            <a:lvl3pPr>
              <a:buClr>
                <a:schemeClr val="accent4"/>
              </a:buClr>
              <a:defRPr sz="2000" baseline="0">
                <a:solidFill>
                  <a:schemeClr val="tx2"/>
                </a:solidFill>
              </a:defRPr>
            </a:lvl3pPr>
            <a:lvl4pPr>
              <a:buClr>
                <a:schemeClr val="accent4"/>
              </a:buClr>
              <a:defRPr baseline="0">
                <a:solidFill>
                  <a:schemeClr val="tx2"/>
                </a:solidFill>
              </a:defRPr>
            </a:lvl4pPr>
            <a:lvl5pPr>
              <a:buClr>
                <a:schemeClr val="accent4"/>
              </a:buClr>
              <a:defRPr baseline="0">
                <a:solidFill>
                  <a:schemeClr val="tx2"/>
                </a:solidFill>
              </a:defRPr>
            </a:lvl5pPr>
            <a:lvl9pPr marL="3943350" indent="-2857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64" y="457199"/>
            <a:ext cx="3636962" cy="1619251"/>
          </a:xfrm>
          <a:noFill/>
          <a:ln w="12700" cmpd="sng">
            <a:gradFill flip="none" rotWithShape="1">
              <a:gsLst>
                <a:gs pos="1000">
                  <a:schemeClr val="bg1">
                    <a:alpha val="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5400000" scaled="0"/>
              <a:tileRect/>
            </a:gradFill>
          </a:ln>
          <a:effectLst/>
        </p:spPr>
        <p:txBody>
          <a:bodyPr anchor="ctr" anchorCtr="0">
            <a:normAutofit/>
          </a:bodyPr>
          <a:lstStyle>
            <a:lvl1pPr>
              <a:defRPr sz="36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763" y="2209800"/>
            <a:ext cx="3636963" cy="4292702"/>
          </a:xfr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08650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: oranssi">
    <p:bg>
      <p:bgPr>
        <a:solidFill>
          <a:srgbClr val="F25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893888"/>
            <a:ext cx="8782050" cy="2387600"/>
          </a:xfrm>
          <a:noFill/>
        </p:spPr>
        <p:txBody>
          <a:bodyPr anchor="b">
            <a:norm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</a:defRPr>
            </a:lvl1pPr>
          </a:lstStyle>
          <a:p>
            <a:r>
              <a:rPr lang="fi-FI" noProof="0"/>
              <a:t>Muokkaa perustyyl. napsautt.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373563"/>
            <a:ext cx="8782050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 noProof="0"/>
              <a:t>Muokkaa alaotsikon perustyyliä napsautt.</a:t>
            </a:r>
          </a:p>
        </p:txBody>
      </p:sp>
    </p:spTree>
    <p:extLst>
      <p:ext uri="{BB962C8B-B14F-4D97-AF65-F5344CB8AC3E}">
        <p14:creationId xmlns:p14="http://schemas.microsoft.com/office/powerpoint/2010/main" val="6643813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aotsikko ja sisältö: vihre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487777" y="457199"/>
            <a:ext cx="7091999" cy="6059109"/>
          </a:xfrm>
        </p:spPr>
        <p:txBody>
          <a:bodyPr/>
          <a:lstStyle>
            <a:lvl1pPr marL="228600" indent="-228600">
              <a:buClr>
                <a:schemeClr val="accent3"/>
              </a:buClr>
              <a:buSzPct val="85000"/>
              <a:buFont typeface="Arial"/>
              <a:buChar char="•"/>
              <a:defRPr sz="2800" baseline="0">
                <a:solidFill>
                  <a:schemeClr val="tx2"/>
                </a:solidFill>
              </a:defRPr>
            </a:lvl1pPr>
            <a:lvl2pPr marL="685800" indent="-228600">
              <a:buClr>
                <a:schemeClr val="accent3"/>
              </a:buClr>
              <a:buSzPct val="80000"/>
              <a:buFont typeface="Source Sans Pro" panose="020B0503030403020204" pitchFamily="34" charset="0"/>
              <a:buChar char="º"/>
              <a:defRPr sz="2400" baseline="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000" baseline="0">
                <a:solidFill>
                  <a:schemeClr val="tx2"/>
                </a:solidFill>
              </a:defRPr>
            </a:lvl3pPr>
            <a:lvl4pPr>
              <a:buClr>
                <a:schemeClr val="accent3"/>
              </a:buClr>
              <a:defRPr baseline="0">
                <a:solidFill>
                  <a:schemeClr val="tx2"/>
                </a:solidFill>
              </a:defRPr>
            </a:lvl4pPr>
            <a:lvl5pPr>
              <a:buClr>
                <a:schemeClr val="accent3"/>
              </a:buClr>
              <a:defRPr baseline="0">
                <a:solidFill>
                  <a:schemeClr val="tx2"/>
                </a:solidFill>
              </a:defRPr>
            </a:lvl5pPr>
            <a:lvl9pPr marL="3943350" indent="-2857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64" y="457199"/>
            <a:ext cx="3636962" cy="1619251"/>
          </a:xfrm>
          <a:noFill/>
          <a:ln w="12700" cmpd="sng">
            <a:gradFill flip="none" rotWithShape="1">
              <a:gsLst>
                <a:gs pos="1000">
                  <a:schemeClr val="bg1">
                    <a:alpha val="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5400000" scaled="0"/>
              <a:tileRect/>
            </a:gradFill>
          </a:ln>
          <a:effectLst/>
        </p:spPr>
        <p:txBody>
          <a:bodyPr anchor="ctr" anchorCtr="0">
            <a:normAutofit/>
          </a:bodyPr>
          <a:lstStyle>
            <a:lvl1pPr>
              <a:defRPr sz="36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763" y="2209800"/>
            <a:ext cx="3636963" cy="4292702"/>
          </a:xfr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71736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aotsikko ja sisältö: yön sin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191000" cy="6858000"/>
          </a:xfrm>
          <a:prstGeom prst="rect">
            <a:avLst/>
          </a:prstGeom>
          <a:solidFill>
            <a:srgbClr val="2D4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487777" y="457199"/>
            <a:ext cx="7091999" cy="6059109"/>
          </a:xfrm>
        </p:spPr>
        <p:txBody>
          <a:bodyPr/>
          <a:lstStyle>
            <a:lvl1pPr marL="228600" indent="-228600">
              <a:buClr>
                <a:schemeClr val="tx2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800" baseline="0">
                <a:solidFill>
                  <a:schemeClr val="tx2"/>
                </a:solidFill>
              </a:defRPr>
            </a:lvl1pPr>
            <a:lvl2pPr marL="685800" indent="-228600">
              <a:buClr>
                <a:schemeClr val="tx2">
                  <a:lumMod val="75000"/>
                  <a:lumOff val="25000"/>
                </a:schemeClr>
              </a:buClr>
              <a:buSzPct val="80000"/>
              <a:buFont typeface="Source Sans Pro" panose="020B0503030403020204" pitchFamily="34" charset="0"/>
              <a:buChar char="º"/>
              <a:defRPr sz="2400" baseline="0">
                <a:solidFill>
                  <a:schemeClr val="tx2"/>
                </a:solidFill>
              </a:defRPr>
            </a:lvl2pPr>
            <a:lvl3pPr>
              <a:buClr>
                <a:schemeClr val="tx2">
                  <a:lumMod val="75000"/>
                  <a:lumOff val="25000"/>
                </a:schemeClr>
              </a:buClr>
              <a:defRPr sz="2000" baseline="0">
                <a:solidFill>
                  <a:schemeClr val="tx2"/>
                </a:solidFill>
              </a:defRPr>
            </a:lvl3pPr>
            <a:lvl4pPr>
              <a:buClr>
                <a:schemeClr val="tx2">
                  <a:lumMod val="75000"/>
                  <a:lumOff val="25000"/>
                </a:schemeClr>
              </a:buClr>
              <a:defRPr baseline="0">
                <a:solidFill>
                  <a:schemeClr val="tx2"/>
                </a:solidFill>
              </a:defRPr>
            </a:lvl4pPr>
            <a:lvl5pPr>
              <a:buClr>
                <a:schemeClr val="tx2">
                  <a:lumMod val="75000"/>
                  <a:lumOff val="25000"/>
                </a:schemeClr>
              </a:buClr>
              <a:defRPr baseline="0">
                <a:solidFill>
                  <a:schemeClr val="tx2"/>
                </a:solidFill>
              </a:defRPr>
            </a:lvl5pPr>
            <a:lvl9pPr marL="3943350" indent="-2857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191000" cy="6858000"/>
          </a:xfrm>
          <a:prstGeom prst="rect">
            <a:avLst/>
          </a:prstGeom>
          <a:solidFill>
            <a:srgbClr val="2D4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64" y="457199"/>
            <a:ext cx="3636962" cy="1619251"/>
          </a:xfrm>
          <a:noFill/>
          <a:ln w="12700" cmpd="sng">
            <a:gradFill flip="none" rotWithShape="1">
              <a:gsLst>
                <a:gs pos="1000">
                  <a:schemeClr val="bg1">
                    <a:alpha val="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5400000" scaled="0"/>
              <a:tileRect/>
            </a:gradFill>
          </a:ln>
          <a:effectLst/>
        </p:spPr>
        <p:txBody>
          <a:bodyPr anchor="ctr" anchorCtr="0">
            <a:normAutofit/>
          </a:bodyPr>
          <a:lstStyle>
            <a:lvl1pPr>
              <a:defRPr sz="36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763" y="2209800"/>
            <a:ext cx="3636963" cy="4292702"/>
          </a:xfr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4191000" cy="6858000"/>
          </a:xfrm>
          <a:prstGeom prst="rect">
            <a:avLst/>
          </a:prstGeom>
          <a:solidFill>
            <a:srgbClr val="2D4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29203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ksi palstaa: tumman sin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225"/>
            <a:ext cx="10515600" cy="1333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838200" y="1825625"/>
            <a:ext cx="5181600" cy="4609225"/>
          </a:xfrm>
        </p:spPr>
        <p:txBody>
          <a:bodyPr/>
          <a:lstStyle>
            <a:lvl1pPr marL="228600" indent="-228600">
              <a:buClr>
                <a:schemeClr val="accent5"/>
              </a:buClr>
              <a:buSzPct val="85000"/>
              <a:buFont typeface="Arial"/>
              <a:buChar char="•"/>
              <a:defRPr sz="2800">
                <a:solidFill>
                  <a:schemeClr val="tx2"/>
                </a:solidFill>
              </a:defRPr>
            </a:lvl1pPr>
            <a:lvl2pPr marL="685800" indent="-228600">
              <a:buClr>
                <a:schemeClr val="accent5"/>
              </a:buClr>
              <a:buSzPct val="80000"/>
              <a:buFont typeface="Source Sans Pro" panose="020B0503030403020204" pitchFamily="34" charset="0"/>
              <a:buChar char="º"/>
              <a:defRPr sz="2400"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tx2"/>
                </a:solidFill>
              </a:defRPr>
            </a:lvl5pPr>
            <a:lvl9pPr marL="3943350" indent="-2857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6172200" y="1825625"/>
            <a:ext cx="5181600" cy="4609225"/>
          </a:xfrm>
        </p:spPr>
        <p:txBody>
          <a:bodyPr/>
          <a:lstStyle>
            <a:lvl1pPr marL="228600" indent="-228600">
              <a:buClr>
                <a:schemeClr val="accent5"/>
              </a:buClr>
              <a:buSzPct val="85000"/>
              <a:buFont typeface="Arial"/>
              <a:buChar char="•"/>
              <a:defRPr sz="2800">
                <a:solidFill>
                  <a:schemeClr val="tx2"/>
                </a:solidFill>
              </a:defRPr>
            </a:lvl1pPr>
            <a:lvl2pPr marL="685800" indent="-228600">
              <a:buClr>
                <a:schemeClr val="accent5"/>
              </a:buClr>
              <a:buSzPct val="80000"/>
              <a:buFont typeface="Source Sans Pro" panose="020B0503030403020204" pitchFamily="34" charset="0"/>
              <a:buChar char="º"/>
              <a:defRPr sz="2400"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tx2"/>
                </a:solidFill>
              </a:defRPr>
            </a:lvl5pPr>
            <a:lvl9pPr marL="3943350" indent="-2857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012556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ksi palstaa: orans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225"/>
            <a:ext cx="10515600" cy="1333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838200" y="1825625"/>
            <a:ext cx="5181600" cy="4609225"/>
          </a:xfrm>
        </p:spPr>
        <p:txBody>
          <a:bodyPr/>
          <a:lstStyle>
            <a:lvl1pPr marL="228600" indent="-228600">
              <a:buClr>
                <a:schemeClr val="accent6"/>
              </a:buClr>
              <a:buSzPct val="85000"/>
              <a:buFont typeface="Arial"/>
              <a:buChar char="•"/>
              <a:defRPr sz="2800">
                <a:solidFill>
                  <a:schemeClr val="tx2"/>
                </a:solidFill>
              </a:defRPr>
            </a:lvl1pPr>
            <a:lvl2pPr marL="685800" indent="-228600">
              <a:buClr>
                <a:schemeClr val="accent6"/>
              </a:buClr>
              <a:buSzPct val="80000"/>
              <a:buFont typeface="Source Sans Pro" panose="020B0503030403020204" pitchFamily="34" charset="0"/>
              <a:buChar char="º"/>
              <a:defRPr sz="2400">
                <a:solidFill>
                  <a:schemeClr val="tx2"/>
                </a:solidFill>
              </a:defRPr>
            </a:lvl2pPr>
            <a:lvl3pPr>
              <a:buClr>
                <a:schemeClr val="accent6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tx2"/>
                </a:solidFill>
              </a:defRPr>
            </a:lvl5pPr>
            <a:lvl9pPr marL="3943350" indent="-2857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6172200" y="1825625"/>
            <a:ext cx="5181600" cy="4609225"/>
          </a:xfrm>
        </p:spPr>
        <p:txBody>
          <a:bodyPr/>
          <a:lstStyle>
            <a:lvl1pPr marL="228600" indent="-228600">
              <a:buClr>
                <a:schemeClr val="accent6"/>
              </a:buClr>
              <a:buSzPct val="85000"/>
              <a:buFont typeface="Arial"/>
              <a:buChar char="•"/>
              <a:defRPr sz="2800">
                <a:solidFill>
                  <a:schemeClr val="tx2"/>
                </a:solidFill>
              </a:defRPr>
            </a:lvl1pPr>
            <a:lvl2pPr marL="685800" indent="-228600">
              <a:buClr>
                <a:schemeClr val="accent6"/>
              </a:buClr>
              <a:buSzPct val="80000"/>
              <a:buFont typeface="Source Sans Pro" panose="020B0503030403020204" pitchFamily="34" charset="0"/>
              <a:buChar char="º"/>
              <a:defRPr sz="2400">
                <a:solidFill>
                  <a:schemeClr val="tx2"/>
                </a:solidFill>
              </a:defRPr>
            </a:lvl2pPr>
            <a:lvl3pPr>
              <a:buClr>
                <a:schemeClr val="accent6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tx2"/>
                </a:solidFill>
              </a:defRPr>
            </a:lvl5pPr>
            <a:lvl9pPr marL="3943350" indent="-2857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957683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ksi palstaa: pink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225"/>
            <a:ext cx="10515600" cy="1333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838200" y="1825625"/>
            <a:ext cx="5181600" cy="4609225"/>
          </a:xfrm>
        </p:spPr>
        <p:txBody>
          <a:bodyPr/>
          <a:lstStyle>
            <a:lvl1pPr marL="228600" indent="-228600">
              <a:buClr>
                <a:schemeClr val="accent2"/>
              </a:buClr>
              <a:buSzPct val="85000"/>
              <a:buFont typeface="Arial"/>
              <a:buChar char="•"/>
              <a:defRPr sz="2800">
                <a:solidFill>
                  <a:schemeClr val="tx2"/>
                </a:solidFill>
              </a:defRPr>
            </a:lvl1pPr>
            <a:lvl2pPr marL="685800" indent="-228600">
              <a:buClr>
                <a:schemeClr val="accent2"/>
              </a:buClr>
              <a:buSzPct val="80000"/>
              <a:buFont typeface="Source Sans Pro" panose="020B0503030403020204" pitchFamily="34" charset="0"/>
              <a:buChar char="º"/>
              <a:defRPr sz="2400">
                <a:solidFill>
                  <a:schemeClr val="tx2"/>
                </a:solidFill>
              </a:defRPr>
            </a:lvl2pPr>
            <a:lvl3pPr>
              <a:buClr>
                <a:schemeClr val="accent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2"/>
                </a:solidFill>
              </a:defRPr>
            </a:lvl5pPr>
            <a:lvl9pPr marL="3943350" indent="-2857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6172200" y="1825625"/>
            <a:ext cx="5181600" cy="4609225"/>
          </a:xfrm>
        </p:spPr>
        <p:txBody>
          <a:bodyPr/>
          <a:lstStyle>
            <a:lvl1pPr marL="228600" indent="-228600">
              <a:buClr>
                <a:schemeClr val="accent2"/>
              </a:buClr>
              <a:buSzPct val="85000"/>
              <a:buFont typeface="Arial"/>
              <a:buChar char="•"/>
              <a:defRPr sz="2800">
                <a:solidFill>
                  <a:schemeClr val="tx2"/>
                </a:solidFill>
              </a:defRPr>
            </a:lvl1pPr>
            <a:lvl2pPr marL="685800" indent="-228600">
              <a:buClr>
                <a:schemeClr val="accent2"/>
              </a:buClr>
              <a:buSzPct val="80000"/>
              <a:buFont typeface="Source Sans Pro" panose="020B0503030403020204" pitchFamily="34" charset="0"/>
              <a:buChar char="º"/>
              <a:defRPr sz="2400">
                <a:solidFill>
                  <a:schemeClr val="tx2"/>
                </a:solidFill>
              </a:defRPr>
            </a:lvl2pPr>
            <a:lvl3pPr>
              <a:buClr>
                <a:schemeClr val="accent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2"/>
                </a:solidFill>
              </a:defRPr>
            </a:lvl5pPr>
            <a:lvl9pPr marL="3943350" indent="-2857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996444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ksi palstaa: vaalean sin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rgbClr val="19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225"/>
            <a:ext cx="10515600" cy="1333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838200" y="1825625"/>
            <a:ext cx="5181600" cy="4609225"/>
          </a:xfrm>
        </p:spPr>
        <p:txBody>
          <a:bodyPr/>
          <a:lstStyle>
            <a:lvl1pPr marL="228600" indent="-228600">
              <a:buClr>
                <a:srgbClr val="1998FF"/>
              </a:buClr>
              <a:buSzPct val="85000"/>
              <a:buFont typeface="Arial"/>
              <a:buChar char="•"/>
              <a:defRPr sz="2800">
                <a:solidFill>
                  <a:schemeClr val="tx2"/>
                </a:solidFill>
              </a:defRPr>
            </a:lvl1pPr>
            <a:lvl2pPr marL="685800" indent="-228600">
              <a:buClr>
                <a:srgbClr val="1998FF"/>
              </a:buClr>
              <a:buSzPct val="80000"/>
              <a:buFont typeface="Source Sans Pro" panose="020B0503030403020204" pitchFamily="34" charset="0"/>
              <a:buChar char="º"/>
              <a:defRPr sz="2400">
                <a:solidFill>
                  <a:schemeClr val="tx2"/>
                </a:solidFill>
              </a:defRPr>
            </a:lvl2pPr>
            <a:lvl3pPr>
              <a:buClr>
                <a:srgbClr val="1998FF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rgbClr val="1998FF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1998FF"/>
              </a:buClr>
              <a:defRPr>
                <a:solidFill>
                  <a:schemeClr val="tx2"/>
                </a:solidFill>
              </a:defRPr>
            </a:lvl5pPr>
            <a:lvl9pPr marL="3943350" indent="-2857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6172200" y="1825625"/>
            <a:ext cx="5181600" cy="4609225"/>
          </a:xfrm>
        </p:spPr>
        <p:txBody>
          <a:bodyPr/>
          <a:lstStyle>
            <a:lvl1pPr marL="228600" indent="-228600">
              <a:buClr>
                <a:srgbClr val="1998FF"/>
              </a:buClr>
              <a:buSzPct val="85000"/>
              <a:buFont typeface="Arial"/>
              <a:buChar char="•"/>
              <a:defRPr sz="2800">
                <a:solidFill>
                  <a:schemeClr val="tx2"/>
                </a:solidFill>
              </a:defRPr>
            </a:lvl1pPr>
            <a:lvl2pPr marL="685800" indent="-228600">
              <a:buClr>
                <a:srgbClr val="1998FF"/>
              </a:buClr>
              <a:buSzPct val="80000"/>
              <a:buFont typeface="Source Sans Pro" panose="020B0503030403020204" pitchFamily="34" charset="0"/>
              <a:buChar char="º"/>
              <a:defRPr sz="2400">
                <a:solidFill>
                  <a:schemeClr val="tx2"/>
                </a:solidFill>
              </a:defRPr>
            </a:lvl2pPr>
            <a:lvl3pPr>
              <a:buClr>
                <a:srgbClr val="1998FF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rgbClr val="1998FF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1998FF"/>
              </a:buClr>
              <a:defRPr>
                <a:solidFill>
                  <a:schemeClr val="tx2"/>
                </a:solidFill>
              </a:defRPr>
            </a:lvl5pPr>
            <a:lvl9pPr marL="3943350" indent="-2857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12751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ksi palstaa: viole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225"/>
            <a:ext cx="10515600" cy="1333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838200" y="1825625"/>
            <a:ext cx="5181600" cy="4609225"/>
          </a:xfrm>
        </p:spPr>
        <p:txBody>
          <a:bodyPr/>
          <a:lstStyle>
            <a:lvl1pPr marL="228600" indent="-228600">
              <a:buClr>
                <a:schemeClr val="accent4"/>
              </a:buClr>
              <a:buSzPct val="85000"/>
              <a:buFont typeface="Arial"/>
              <a:buChar char="•"/>
              <a:defRPr sz="2800">
                <a:solidFill>
                  <a:schemeClr val="tx2"/>
                </a:solidFill>
              </a:defRPr>
            </a:lvl1pPr>
            <a:lvl2pPr marL="685800" indent="-228600">
              <a:buClr>
                <a:schemeClr val="accent4"/>
              </a:buClr>
              <a:buSzPct val="80000"/>
              <a:buFont typeface="Source Sans Pro" panose="020B0503030403020204" pitchFamily="34" charset="0"/>
              <a:buChar char="º"/>
              <a:defRPr sz="2400">
                <a:solidFill>
                  <a:schemeClr val="tx2"/>
                </a:solidFill>
              </a:defRPr>
            </a:lvl2pPr>
            <a:lvl3pPr>
              <a:buClr>
                <a:schemeClr val="accent4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accent4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accent4"/>
              </a:buClr>
              <a:defRPr>
                <a:solidFill>
                  <a:schemeClr val="tx2"/>
                </a:solidFill>
              </a:defRPr>
            </a:lvl5pPr>
            <a:lvl9pPr marL="3943350" indent="-2857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6172200" y="1825625"/>
            <a:ext cx="5181600" cy="4609225"/>
          </a:xfrm>
        </p:spPr>
        <p:txBody>
          <a:bodyPr/>
          <a:lstStyle>
            <a:lvl1pPr marL="228600" indent="-228600">
              <a:buClr>
                <a:schemeClr val="accent4"/>
              </a:buClr>
              <a:buSzPct val="85000"/>
              <a:buFont typeface="Arial"/>
              <a:buChar char="•"/>
              <a:defRPr sz="2800">
                <a:solidFill>
                  <a:schemeClr val="tx2"/>
                </a:solidFill>
              </a:defRPr>
            </a:lvl1pPr>
            <a:lvl2pPr marL="685800" indent="-228600">
              <a:buClr>
                <a:schemeClr val="accent4"/>
              </a:buClr>
              <a:buSzPct val="80000"/>
              <a:buFont typeface="Source Sans Pro" panose="020B0503030403020204" pitchFamily="34" charset="0"/>
              <a:buChar char="º"/>
              <a:defRPr sz="2400">
                <a:solidFill>
                  <a:schemeClr val="tx2"/>
                </a:solidFill>
              </a:defRPr>
            </a:lvl2pPr>
            <a:lvl3pPr>
              <a:buClr>
                <a:schemeClr val="accent4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accent4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accent4"/>
              </a:buClr>
              <a:defRPr>
                <a:solidFill>
                  <a:schemeClr val="tx2"/>
                </a:solidFill>
              </a:defRPr>
            </a:lvl5pPr>
            <a:lvl9pPr marL="3943350" indent="-2857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015431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ksi palstaa: vihre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225"/>
            <a:ext cx="10515600" cy="1333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838200" y="1825625"/>
            <a:ext cx="5181600" cy="4609225"/>
          </a:xfrm>
        </p:spPr>
        <p:txBody>
          <a:bodyPr/>
          <a:lstStyle>
            <a:lvl1pPr marL="228600" indent="-228600">
              <a:buClr>
                <a:schemeClr val="accent3"/>
              </a:buClr>
              <a:buSzPct val="85000"/>
              <a:buFont typeface="Arial"/>
              <a:buChar char="•"/>
              <a:defRPr sz="2800">
                <a:solidFill>
                  <a:schemeClr val="tx2"/>
                </a:solidFill>
              </a:defRPr>
            </a:lvl1pPr>
            <a:lvl2pPr marL="685800" indent="-228600">
              <a:buClr>
                <a:schemeClr val="accent3"/>
              </a:buClr>
              <a:buSzPct val="80000"/>
              <a:buFont typeface="Source Sans Pro" panose="020B0503030403020204" pitchFamily="34" charset="0"/>
              <a:buChar char="º"/>
              <a:defRPr sz="24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tx2"/>
                </a:solidFill>
              </a:defRPr>
            </a:lvl5pPr>
            <a:lvl9pPr marL="3943350" indent="-2857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6172200" y="1825625"/>
            <a:ext cx="5181600" cy="4609225"/>
          </a:xfrm>
        </p:spPr>
        <p:txBody>
          <a:bodyPr/>
          <a:lstStyle>
            <a:lvl1pPr marL="228600" indent="-228600">
              <a:buClr>
                <a:schemeClr val="accent3"/>
              </a:buClr>
              <a:buSzPct val="85000"/>
              <a:buFont typeface="Arial"/>
              <a:buChar char="•"/>
              <a:defRPr sz="2800">
                <a:solidFill>
                  <a:schemeClr val="tx2"/>
                </a:solidFill>
              </a:defRPr>
            </a:lvl1pPr>
            <a:lvl2pPr marL="685800" indent="-228600">
              <a:buClr>
                <a:schemeClr val="accent3"/>
              </a:buClr>
              <a:buSzPct val="80000"/>
              <a:buFont typeface="Source Sans Pro" panose="020B0503030403020204" pitchFamily="34" charset="0"/>
              <a:buChar char="º"/>
              <a:defRPr sz="24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tx2"/>
                </a:solidFill>
              </a:defRPr>
            </a:lvl5pPr>
            <a:lvl9pPr marL="3943350" indent="-2857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200556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ksi palstaa: yön sin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rgbClr val="2D4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225"/>
            <a:ext cx="10515600" cy="1333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838200" y="1825625"/>
            <a:ext cx="5181600" cy="4609225"/>
          </a:xfrm>
        </p:spPr>
        <p:txBody>
          <a:bodyPr/>
          <a:lstStyle>
            <a:lvl1pPr marL="228600" indent="-228600">
              <a:buClr>
                <a:schemeClr val="tx2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800">
                <a:solidFill>
                  <a:schemeClr val="tx2"/>
                </a:solidFill>
              </a:defRPr>
            </a:lvl1pPr>
            <a:lvl2pPr marL="685800" indent="-228600">
              <a:buClr>
                <a:schemeClr val="tx2">
                  <a:lumMod val="75000"/>
                  <a:lumOff val="25000"/>
                </a:schemeClr>
              </a:buClr>
              <a:buSzPct val="80000"/>
              <a:buFont typeface="Source Sans Pro" panose="020B0503030403020204" pitchFamily="34" charset="0"/>
              <a:buChar char="º"/>
              <a:defRPr sz="2400">
                <a:solidFill>
                  <a:schemeClr val="tx2"/>
                </a:solidFill>
              </a:defRPr>
            </a:lvl2pPr>
            <a:lvl3pPr>
              <a:buClr>
                <a:schemeClr val="tx2">
                  <a:lumMod val="75000"/>
                  <a:lumOff val="25000"/>
                </a:schemeClr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>
                  <a:lumMod val="75000"/>
                  <a:lumOff val="25000"/>
                </a:schemeClr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>
                  <a:lumMod val="75000"/>
                  <a:lumOff val="25000"/>
                </a:schemeClr>
              </a:buClr>
              <a:defRPr>
                <a:solidFill>
                  <a:schemeClr val="tx2"/>
                </a:solidFill>
              </a:defRPr>
            </a:lvl5pPr>
            <a:lvl9pPr marL="3943350" indent="-2857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6172200" y="1825625"/>
            <a:ext cx="5181600" cy="4609225"/>
          </a:xfrm>
        </p:spPr>
        <p:txBody>
          <a:bodyPr/>
          <a:lstStyle>
            <a:lvl1pPr marL="228600" indent="-228600">
              <a:buClr>
                <a:schemeClr val="tx2">
                  <a:lumMod val="75000"/>
                  <a:lumOff val="25000"/>
                </a:schemeClr>
              </a:buClr>
              <a:buSzPct val="85000"/>
              <a:buFont typeface="Arial"/>
              <a:buChar char="•"/>
              <a:defRPr sz="2800">
                <a:solidFill>
                  <a:schemeClr val="tx2"/>
                </a:solidFill>
              </a:defRPr>
            </a:lvl1pPr>
            <a:lvl2pPr marL="685800" indent="-228600">
              <a:buClr>
                <a:schemeClr val="tx2">
                  <a:lumMod val="75000"/>
                  <a:lumOff val="25000"/>
                </a:schemeClr>
              </a:buClr>
              <a:buSzPct val="80000"/>
              <a:buFont typeface="Source Sans Pro" panose="020B0503030403020204" pitchFamily="34" charset="0"/>
              <a:buChar char="º"/>
              <a:defRPr sz="2400">
                <a:solidFill>
                  <a:schemeClr val="tx2"/>
                </a:solidFill>
              </a:defRPr>
            </a:lvl2pPr>
            <a:lvl3pPr>
              <a:buClr>
                <a:schemeClr val="tx2">
                  <a:lumMod val="75000"/>
                  <a:lumOff val="25000"/>
                </a:schemeClr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>
                  <a:lumMod val="75000"/>
                  <a:lumOff val="25000"/>
                </a:schemeClr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>
                  <a:lumMod val="75000"/>
                  <a:lumOff val="25000"/>
                </a:schemeClr>
              </a:buClr>
              <a:defRPr>
                <a:solidFill>
                  <a:schemeClr val="tx2"/>
                </a:solidFill>
              </a:defRPr>
            </a:lvl5pPr>
            <a:lvl9pPr marL="3943350" indent="-285750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643509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ion otsikko: tumman sininen">
    <p:bg>
      <p:bgPr>
        <a:solidFill>
          <a:srgbClr val="0061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7650"/>
            <a:ext cx="10515600" cy="2846389"/>
          </a:xfrm>
        </p:spPr>
        <p:txBody>
          <a:bodyPr anchor="b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181351"/>
            <a:ext cx="10515600" cy="2908300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</p:spTree>
    <p:extLst>
      <p:ext uri="{BB962C8B-B14F-4D97-AF65-F5344CB8AC3E}">
        <p14:creationId xmlns:p14="http://schemas.microsoft.com/office/powerpoint/2010/main" val="301895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: pinkki">
    <p:bg>
      <p:bgPr>
        <a:solidFill>
          <a:srgbClr val="E823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893888"/>
            <a:ext cx="8782050" cy="2387600"/>
          </a:xfrm>
          <a:noFill/>
        </p:spPr>
        <p:txBody>
          <a:bodyPr anchor="b">
            <a:norm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</a:defRPr>
            </a:lvl1pPr>
          </a:lstStyle>
          <a:p>
            <a:r>
              <a:rPr lang="fi-FI" noProof="0"/>
              <a:t>Muokkaa perustyyl. napsautt.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373563"/>
            <a:ext cx="8782050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 noProof="0"/>
              <a:t>Muokkaa alaotsikon perustyyliä napsautt.</a:t>
            </a:r>
          </a:p>
        </p:txBody>
      </p:sp>
    </p:spTree>
    <p:extLst>
      <p:ext uri="{BB962C8B-B14F-4D97-AF65-F5344CB8AC3E}">
        <p14:creationId xmlns:p14="http://schemas.microsoft.com/office/powerpoint/2010/main" val="38478927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ion otsikko: oranssi">
    <p:bg>
      <p:bgPr>
        <a:solidFill>
          <a:srgbClr val="F25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7650"/>
            <a:ext cx="10515600" cy="2846389"/>
          </a:xfrm>
        </p:spPr>
        <p:txBody>
          <a:bodyPr anchor="b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181351"/>
            <a:ext cx="10515600" cy="2908300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</p:spTree>
    <p:extLst>
      <p:ext uri="{BB962C8B-B14F-4D97-AF65-F5344CB8AC3E}">
        <p14:creationId xmlns:p14="http://schemas.microsoft.com/office/powerpoint/2010/main" val="20157971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ion otsikko: pinkki">
    <p:bg>
      <p:bgPr>
        <a:solidFill>
          <a:srgbClr val="E823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7650"/>
            <a:ext cx="10515600" cy="2846389"/>
          </a:xfrm>
        </p:spPr>
        <p:txBody>
          <a:bodyPr anchor="b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181351"/>
            <a:ext cx="10515600" cy="2908300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</p:spTree>
    <p:extLst>
      <p:ext uri="{BB962C8B-B14F-4D97-AF65-F5344CB8AC3E}">
        <p14:creationId xmlns:p14="http://schemas.microsoft.com/office/powerpoint/2010/main" val="29645071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ion otsikko: vaalean sininen">
    <p:bg>
      <p:bgPr>
        <a:solidFill>
          <a:srgbClr val="199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7650"/>
            <a:ext cx="10515600" cy="2846389"/>
          </a:xfrm>
        </p:spPr>
        <p:txBody>
          <a:bodyPr anchor="b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181351"/>
            <a:ext cx="10515600" cy="2908300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</p:spTree>
    <p:extLst>
      <p:ext uri="{BB962C8B-B14F-4D97-AF65-F5344CB8AC3E}">
        <p14:creationId xmlns:p14="http://schemas.microsoft.com/office/powerpoint/2010/main" val="31716872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ion otsikko: violetti">
    <p:bg>
      <p:bgPr>
        <a:solidFill>
          <a:srgbClr val="A155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7650"/>
            <a:ext cx="10515600" cy="2846389"/>
          </a:xfrm>
        </p:spPr>
        <p:txBody>
          <a:bodyPr anchor="b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181351"/>
            <a:ext cx="10515600" cy="2908300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</p:spTree>
    <p:extLst>
      <p:ext uri="{BB962C8B-B14F-4D97-AF65-F5344CB8AC3E}">
        <p14:creationId xmlns:p14="http://schemas.microsoft.com/office/powerpoint/2010/main" val="35910115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ion otsikko: vihreä">
    <p:bg>
      <p:bgPr>
        <a:solidFill>
          <a:srgbClr val="177E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7650"/>
            <a:ext cx="10515600" cy="2846389"/>
          </a:xfrm>
        </p:spPr>
        <p:txBody>
          <a:bodyPr anchor="b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Muokkaa perustyyl. napsautt.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181351"/>
            <a:ext cx="10515600" cy="2908300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noProof="0"/>
              <a:t>Muokkaa tekstin perustyylejä</a:t>
            </a:r>
          </a:p>
        </p:txBody>
      </p:sp>
    </p:spTree>
    <p:extLst>
      <p:ext uri="{BB962C8B-B14F-4D97-AF65-F5344CB8AC3E}">
        <p14:creationId xmlns:p14="http://schemas.microsoft.com/office/powerpoint/2010/main" val="17054915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ion otsikko: yön sininen"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7650"/>
            <a:ext cx="10515600" cy="2846389"/>
          </a:xfrm>
        </p:spPr>
        <p:txBody>
          <a:bodyPr anchor="b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Muokkaa perustyyl. napsautt.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181351"/>
            <a:ext cx="10515600" cy="2908300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noProof="0"/>
              <a:t>Muokkaa tekstin perustyylejä</a:t>
            </a:r>
          </a:p>
        </p:txBody>
      </p:sp>
    </p:spTree>
    <p:extLst>
      <p:ext uri="{BB962C8B-B14F-4D97-AF65-F5344CB8AC3E}">
        <p14:creationId xmlns:p14="http://schemas.microsoft.com/office/powerpoint/2010/main" val="17489579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äliotsikko 2: tumman sininen">
    <p:bg>
      <p:bgPr>
        <a:solidFill>
          <a:srgbClr val="0061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62025" y="1902495"/>
            <a:ext cx="10220325" cy="3419475"/>
          </a:xfrm>
          <a:custGeom>
            <a:avLst/>
            <a:gdLst>
              <a:gd name="connsiteX0" fmla="*/ 0 w 10220325"/>
              <a:gd name="connsiteY0" fmla="*/ 0 h 3419475"/>
              <a:gd name="connsiteX1" fmla="*/ 4664748 w 10220325"/>
              <a:gd name="connsiteY1" fmla="*/ 0 h 3419475"/>
              <a:gd name="connsiteX2" fmla="*/ 4662825 w 10220325"/>
              <a:gd name="connsiteY2" fmla="*/ 9525 h 3419475"/>
              <a:gd name="connsiteX3" fmla="*/ 5076825 w 10220325"/>
              <a:gd name="connsiteY3" fmla="*/ 423525 h 3419475"/>
              <a:gd name="connsiteX4" fmla="*/ 5490825 w 10220325"/>
              <a:gd name="connsiteY4" fmla="*/ 9525 h 3419475"/>
              <a:gd name="connsiteX5" fmla="*/ 5488902 w 10220325"/>
              <a:gd name="connsiteY5" fmla="*/ 0 h 3419475"/>
              <a:gd name="connsiteX6" fmla="*/ 10220325 w 10220325"/>
              <a:gd name="connsiteY6" fmla="*/ 0 h 3419475"/>
              <a:gd name="connsiteX7" fmla="*/ 10220325 w 10220325"/>
              <a:gd name="connsiteY7" fmla="*/ 3419475 h 3419475"/>
              <a:gd name="connsiteX8" fmla="*/ 0 w 10220325"/>
              <a:gd name="connsiteY8" fmla="*/ 3419475 h 34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0325" h="3419475">
                <a:moveTo>
                  <a:pt x="0" y="0"/>
                </a:moveTo>
                <a:lnTo>
                  <a:pt x="4664748" y="0"/>
                </a:lnTo>
                <a:lnTo>
                  <a:pt x="4662825" y="9525"/>
                </a:lnTo>
                <a:cubicBezTo>
                  <a:pt x="4662825" y="238171"/>
                  <a:pt x="4848179" y="423525"/>
                  <a:pt x="5076825" y="423525"/>
                </a:cubicBezTo>
                <a:cubicBezTo>
                  <a:pt x="5305471" y="423525"/>
                  <a:pt x="5490825" y="238171"/>
                  <a:pt x="5490825" y="9525"/>
                </a:cubicBezTo>
                <a:lnTo>
                  <a:pt x="5488902" y="0"/>
                </a:lnTo>
                <a:lnTo>
                  <a:pt x="10220325" y="0"/>
                </a:lnTo>
                <a:lnTo>
                  <a:pt x="10220325" y="3419475"/>
                </a:lnTo>
                <a:lnTo>
                  <a:pt x="0" y="3419475"/>
                </a:lnTo>
                <a:close/>
              </a:path>
            </a:pathLst>
          </a:custGeom>
          <a:solidFill>
            <a:schemeClr val="tx2">
              <a:alpha val="25000"/>
            </a:schemeClr>
          </a:solidFill>
          <a:ln w="12700">
            <a:solidFill>
              <a:schemeClr val="bg1"/>
            </a:solidFill>
          </a:ln>
        </p:spPr>
        <p:txBody>
          <a:bodyPr wrap="square" lIns="360000" tIns="576000" rIns="360000" anchor="t" anchorCtr="0">
            <a:noAutofit/>
          </a:bodyPr>
          <a:lstStyle>
            <a:lvl1pPr marL="0" indent="0" algn="ctr">
              <a:buClr>
                <a:srgbClr val="0070C0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rgbClr val="0070C0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70C0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70C0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70C0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0" name="Oval 9"/>
          <p:cNvSpPr/>
          <p:nvPr/>
        </p:nvSpPr>
        <p:spPr>
          <a:xfrm>
            <a:off x="5624850" y="1498020"/>
            <a:ext cx="828000" cy="828000"/>
          </a:xfrm>
          <a:prstGeom prst="ellipse">
            <a:avLst/>
          </a:prstGeom>
          <a:solidFill>
            <a:srgbClr val="0061AF">
              <a:alpha val="45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771650"/>
            <a:ext cx="304800" cy="3048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24850" y="1498020"/>
            <a:ext cx="828000" cy="828000"/>
          </a:xfrm>
          <a:prstGeom prst="ellipse">
            <a:avLst/>
          </a:prstGeom>
          <a:solidFill>
            <a:srgbClr val="0061AF">
              <a:alpha val="45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771650"/>
            <a:ext cx="304800" cy="304800"/>
          </a:xfrm>
          <a:prstGeom prst="rect">
            <a:avLst/>
          </a:prstGeom>
        </p:spPr>
      </p:pic>
      <p:sp>
        <p:nvSpPr>
          <p:cNvPr id="7" name="Oval 6"/>
          <p:cNvSpPr/>
          <p:nvPr userDrawn="1"/>
        </p:nvSpPr>
        <p:spPr>
          <a:xfrm>
            <a:off x="5624850" y="1498020"/>
            <a:ext cx="828000" cy="828000"/>
          </a:xfrm>
          <a:prstGeom prst="ellipse">
            <a:avLst/>
          </a:prstGeom>
          <a:solidFill>
            <a:srgbClr val="0061AF">
              <a:alpha val="45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7716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004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äliotsikko 2: oranssi">
    <p:bg>
      <p:bgPr>
        <a:solidFill>
          <a:srgbClr val="F25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62025" y="1902495"/>
            <a:ext cx="10220325" cy="3419475"/>
          </a:xfrm>
          <a:custGeom>
            <a:avLst/>
            <a:gdLst>
              <a:gd name="connsiteX0" fmla="*/ 0 w 10220325"/>
              <a:gd name="connsiteY0" fmla="*/ 0 h 3419475"/>
              <a:gd name="connsiteX1" fmla="*/ 4664748 w 10220325"/>
              <a:gd name="connsiteY1" fmla="*/ 0 h 3419475"/>
              <a:gd name="connsiteX2" fmla="*/ 4662825 w 10220325"/>
              <a:gd name="connsiteY2" fmla="*/ 9525 h 3419475"/>
              <a:gd name="connsiteX3" fmla="*/ 5076825 w 10220325"/>
              <a:gd name="connsiteY3" fmla="*/ 423525 h 3419475"/>
              <a:gd name="connsiteX4" fmla="*/ 5490825 w 10220325"/>
              <a:gd name="connsiteY4" fmla="*/ 9525 h 3419475"/>
              <a:gd name="connsiteX5" fmla="*/ 5488902 w 10220325"/>
              <a:gd name="connsiteY5" fmla="*/ 0 h 3419475"/>
              <a:gd name="connsiteX6" fmla="*/ 10220325 w 10220325"/>
              <a:gd name="connsiteY6" fmla="*/ 0 h 3419475"/>
              <a:gd name="connsiteX7" fmla="*/ 10220325 w 10220325"/>
              <a:gd name="connsiteY7" fmla="*/ 3419475 h 3419475"/>
              <a:gd name="connsiteX8" fmla="*/ 0 w 10220325"/>
              <a:gd name="connsiteY8" fmla="*/ 3419475 h 34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0325" h="3419475">
                <a:moveTo>
                  <a:pt x="0" y="0"/>
                </a:moveTo>
                <a:lnTo>
                  <a:pt x="4664748" y="0"/>
                </a:lnTo>
                <a:lnTo>
                  <a:pt x="4662825" y="9525"/>
                </a:lnTo>
                <a:cubicBezTo>
                  <a:pt x="4662825" y="238171"/>
                  <a:pt x="4848179" y="423525"/>
                  <a:pt x="5076825" y="423525"/>
                </a:cubicBezTo>
                <a:cubicBezTo>
                  <a:pt x="5305471" y="423525"/>
                  <a:pt x="5490825" y="238171"/>
                  <a:pt x="5490825" y="9525"/>
                </a:cubicBezTo>
                <a:lnTo>
                  <a:pt x="5488902" y="0"/>
                </a:lnTo>
                <a:lnTo>
                  <a:pt x="10220325" y="0"/>
                </a:lnTo>
                <a:lnTo>
                  <a:pt x="10220325" y="3419475"/>
                </a:lnTo>
                <a:lnTo>
                  <a:pt x="0" y="3419475"/>
                </a:lnTo>
                <a:close/>
              </a:path>
            </a:pathLst>
          </a:custGeom>
          <a:solidFill>
            <a:schemeClr val="tx2">
              <a:alpha val="25000"/>
            </a:schemeClr>
          </a:solidFill>
          <a:ln w="12700">
            <a:solidFill>
              <a:schemeClr val="bg1"/>
            </a:solidFill>
          </a:ln>
        </p:spPr>
        <p:txBody>
          <a:bodyPr wrap="square" lIns="360000" tIns="576000" rIns="360000" anchor="t" anchorCtr="0">
            <a:noAutofit/>
          </a:bodyPr>
          <a:lstStyle>
            <a:lvl1pPr marL="0" indent="0" algn="ctr">
              <a:buClr>
                <a:schemeClr val="accent6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1" name="Oval 10"/>
          <p:cNvSpPr/>
          <p:nvPr/>
        </p:nvSpPr>
        <p:spPr>
          <a:xfrm>
            <a:off x="5624850" y="1498020"/>
            <a:ext cx="828000" cy="828000"/>
          </a:xfrm>
          <a:prstGeom prst="ellipse">
            <a:avLst/>
          </a:prstGeom>
          <a:solidFill>
            <a:schemeClr val="accent6">
              <a:alpha val="4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771650"/>
            <a:ext cx="304800" cy="3048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24850" y="1498020"/>
            <a:ext cx="828000" cy="828000"/>
          </a:xfrm>
          <a:prstGeom prst="ellipse">
            <a:avLst/>
          </a:prstGeom>
          <a:solidFill>
            <a:schemeClr val="accent6">
              <a:alpha val="4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771650"/>
            <a:ext cx="304800" cy="304800"/>
          </a:xfrm>
          <a:prstGeom prst="rect">
            <a:avLst/>
          </a:prstGeom>
        </p:spPr>
      </p:pic>
      <p:sp>
        <p:nvSpPr>
          <p:cNvPr id="7" name="Oval 6"/>
          <p:cNvSpPr/>
          <p:nvPr userDrawn="1"/>
        </p:nvSpPr>
        <p:spPr>
          <a:xfrm>
            <a:off x="5624850" y="1498020"/>
            <a:ext cx="828000" cy="828000"/>
          </a:xfrm>
          <a:prstGeom prst="ellipse">
            <a:avLst/>
          </a:prstGeom>
          <a:solidFill>
            <a:schemeClr val="accent6">
              <a:alpha val="4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7716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503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äliotsikko 2: pinkki">
    <p:bg>
      <p:bgPr>
        <a:solidFill>
          <a:srgbClr val="E823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62025" y="1902495"/>
            <a:ext cx="10220325" cy="3419475"/>
          </a:xfrm>
          <a:custGeom>
            <a:avLst/>
            <a:gdLst>
              <a:gd name="connsiteX0" fmla="*/ 0 w 10220325"/>
              <a:gd name="connsiteY0" fmla="*/ 0 h 3419475"/>
              <a:gd name="connsiteX1" fmla="*/ 4664748 w 10220325"/>
              <a:gd name="connsiteY1" fmla="*/ 0 h 3419475"/>
              <a:gd name="connsiteX2" fmla="*/ 4662825 w 10220325"/>
              <a:gd name="connsiteY2" fmla="*/ 9525 h 3419475"/>
              <a:gd name="connsiteX3" fmla="*/ 5076825 w 10220325"/>
              <a:gd name="connsiteY3" fmla="*/ 423525 h 3419475"/>
              <a:gd name="connsiteX4" fmla="*/ 5490825 w 10220325"/>
              <a:gd name="connsiteY4" fmla="*/ 9525 h 3419475"/>
              <a:gd name="connsiteX5" fmla="*/ 5488902 w 10220325"/>
              <a:gd name="connsiteY5" fmla="*/ 0 h 3419475"/>
              <a:gd name="connsiteX6" fmla="*/ 10220325 w 10220325"/>
              <a:gd name="connsiteY6" fmla="*/ 0 h 3419475"/>
              <a:gd name="connsiteX7" fmla="*/ 10220325 w 10220325"/>
              <a:gd name="connsiteY7" fmla="*/ 3419475 h 3419475"/>
              <a:gd name="connsiteX8" fmla="*/ 0 w 10220325"/>
              <a:gd name="connsiteY8" fmla="*/ 3419475 h 34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0325" h="3419475">
                <a:moveTo>
                  <a:pt x="0" y="0"/>
                </a:moveTo>
                <a:lnTo>
                  <a:pt x="4664748" y="0"/>
                </a:lnTo>
                <a:lnTo>
                  <a:pt x="4662825" y="9525"/>
                </a:lnTo>
                <a:cubicBezTo>
                  <a:pt x="4662825" y="238171"/>
                  <a:pt x="4848179" y="423525"/>
                  <a:pt x="5076825" y="423525"/>
                </a:cubicBezTo>
                <a:cubicBezTo>
                  <a:pt x="5305471" y="423525"/>
                  <a:pt x="5490825" y="238171"/>
                  <a:pt x="5490825" y="9525"/>
                </a:cubicBezTo>
                <a:lnTo>
                  <a:pt x="5488902" y="0"/>
                </a:lnTo>
                <a:lnTo>
                  <a:pt x="10220325" y="0"/>
                </a:lnTo>
                <a:lnTo>
                  <a:pt x="10220325" y="3419475"/>
                </a:lnTo>
                <a:lnTo>
                  <a:pt x="0" y="3419475"/>
                </a:lnTo>
                <a:close/>
              </a:path>
            </a:pathLst>
          </a:custGeom>
          <a:solidFill>
            <a:schemeClr val="tx2">
              <a:alpha val="25000"/>
            </a:schemeClr>
          </a:solidFill>
          <a:ln w="12700">
            <a:solidFill>
              <a:schemeClr val="bg1"/>
            </a:solidFill>
          </a:ln>
        </p:spPr>
        <p:txBody>
          <a:bodyPr wrap="square" lIns="360000" tIns="576000" rIns="360000" anchor="t" anchorCtr="0">
            <a:noAutofit/>
          </a:bodyPr>
          <a:lstStyle>
            <a:lvl1pPr marL="0" indent="0" algn="ctr">
              <a:buClr>
                <a:schemeClr val="accent3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1" name="Oval 10"/>
          <p:cNvSpPr/>
          <p:nvPr/>
        </p:nvSpPr>
        <p:spPr>
          <a:xfrm>
            <a:off x="5624850" y="1498020"/>
            <a:ext cx="828000" cy="828000"/>
          </a:xfrm>
          <a:prstGeom prst="ellipse">
            <a:avLst/>
          </a:prstGeom>
          <a:solidFill>
            <a:srgbClr val="E82375">
              <a:alpha val="45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771650"/>
            <a:ext cx="304800" cy="3048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24850" y="1498020"/>
            <a:ext cx="828000" cy="828000"/>
          </a:xfrm>
          <a:prstGeom prst="ellipse">
            <a:avLst/>
          </a:prstGeom>
          <a:solidFill>
            <a:srgbClr val="E82375">
              <a:alpha val="45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771650"/>
            <a:ext cx="304800" cy="304800"/>
          </a:xfrm>
          <a:prstGeom prst="rect">
            <a:avLst/>
          </a:prstGeom>
        </p:spPr>
      </p:pic>
      <p:sp>
        <p:nvSpPr>
          <p:cNvPr id="7" name="Oval 6"/>
          <p:cNvSpPr/>
          <p:nvPr userDrawn="1"/>
        </p:nvSpPr>
        <p:spPr>
          <a:xfrm>
            <a:off x="5624850" y="1498020"/>
            <a:ext cx="828000" cy="828000"/>
          </a:xfrm>
          <a:prstGeom prst="ellipse">
            <a:avLst/>
          </a:prstGeom>
          <a:solidFill>
            <a:srgbClr val="E82375">
              <a:alpha val="45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7716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558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äliotsikko 2: vaalean sininen">
    <p:bg>
      <p:bgPr>
        <a:solidFill>
          <a:srgbClr val="199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62025" y="1902495"/>
            <a:ext cx="10220325" cy="3419475"/>
          </a:xfrm>
          <a:custGeom>
            <a:avLst/>
            <a:gdLst>
              <a:gd name="connsiteX0" fmla="*/ 0 w 10220325"/>
              <a:gd name="connsiteY0" fmla="*/ 0 h 3419475"/>
              <a:gd name="connsiteX1" fmla="*/ 4664748 w 10220325"/>
              <a:gd name="connsiteY1" fmla="*/ 0 h 3419475"/>
              <a:gd name="connsiteX2" fmla="*/ 4662825 w 10220325"/>
              <a:gd name="connsiteY2" fmla="*/ 9525 h 3419475"/>
              <a:gd name="connsiteX3" fmla="*/ 5076825 w 10220325"/>
              <a:gd name="connsiteY3" fmla="*/ 423525 h 3419475"/>
              <a:gd name="connsiteX4" fmla="*/ 5490825 w 10220325"/>
              <a:gd name="connsiteY4" fmla="*/ 9525 h 3419475"/>
              <a:gd name="connsiteX5" fmla="*/ 5488902 w 10220325"/>
              <a:gd name="connsiteY5" fmla="*/ 0 h 3419475"/>
              <a:gd name="connsiteX6" fmla="*/ 10220325 w 10220325"/>
              <a:gd name="connsiteY6" fmla="*/ 0 h 3419475"/>
              <a:gd name="connsiteX7" fmla="*/ 10220325 w 10220325"/>
              <a:gd name="connsiteY7" fmla="*/ 3419475 h 3419475"/>
              <a:gd name="connsiteX8" fmla="*/ 0 w 10220325"/>
              <a:gd name="connsiteY8" fmla="*/ 3419475 h 34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0325" h="3419475">
                <a:moveTo>
                  <a:pt x="0" y="0"/>
                </a:moveTo>
                <a:lnTo>
                  <a:pt x="4664748" y="0"/>
                </a:lnTo>
                <a:lnTo>
                  <a:pt x="4662825" y="9525"/>
                </a:lnTo>
                <a:cubicBezTo>
                  <a:pt x="4662825" y="238171"/>
                  <a:pt x="4848179" y="423525"/>
                  <a:pt x="5076825" y="423525"/>
                </a:cubicBezTo>
                <a:cubicBezTo>
                  <a:pt x="5305471" y="423525"/>
                  <a:pt x="5490825" y="238171"/>
                  <a:pt x="5490825" y="9525"/>
                </a:cubicBezTo>
                <a:lnTo>
                  <a:pt x="5488902" y="0"/>
                </a:lnTo>
                <a:lnTo>
                  <a:pt x="10220325" y="0"/>
                </a:lnTo>
                <a:lnTo>
                  <a:pt x="10220325" y="3419475"/>
                </a:lnTo>
                <a:lnTo>
                  <a:pt x="0" y="3419475"/>
                </a:lnTo>
                <a:close/>
              </a:path>
            </a:pathLst>
          </a:custGeom>
          <a:solidFill>
            <a:schemeClr val="tx2">
              <a:alpha val="25000"/>
            </a:schemeClr>
          </a:solidFill>
          <a:ln w="12700">
            <a:solidFill>
              <a:schemeClr val="bg1"/>
            </a:solidFill>
          </a:ln>
        </p:spPr>
        <p:txBody>
          <a:bodyPr wrap="square" lIns="360000" tIns="576000" rIns="360000" anchor="t" anchorCtr="0">
            <a:noAutofit/>
          </a:bodyPr>
          <a:lstStyle>
            <a:lvl1pPr marL="0" indent="0" algn="ctr">
              <a:buClr>
                <a:srgbClr val="0070C0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rgbClr val="0070C0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70C0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70C0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70C0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8" name="Oval 7"/>
          <p:cNvSpPr/>
          <p:nvPr/>
        </p:nvSpPr>
        <p:spPr>
          <a:xfrm>
            <a:off x="5624850" y="1498020"/>
            <a:ext cx="828000" cy="828000"/>
          </a:xfrm>
          <a:prstGeom prst="ellipse">
            <a:avLst/>
          </a:prstGeom>
          <a:solidFill>
            <a:schemeClr val="accent1">
              <a:alpha val="4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771650"/>
            <a:ext cx="304800" cy="3048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24850" y="1498020"/>
            <a:ext cx="828000" cy="828000"/>
          </a:xfrm>
          <a:prstGeom prst="ellipse">
            <a:avLst/>
          </a:prstGeom>
          <a:solidFill>
            <a:schemeClr val="accent1">
              <a:alpha val="4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771650"/>
            <a:ext cx="304800" cy="304800"/>
          </a:xfrm>
          <a:prstGeom prst="rect">
            <a:avLst/>
          </a:prstGeom>
        </p:spPr>
      </p:pic>
      <p:sp>
        <p:nvSpPr>
          <p:cNvPr id="7" name="Oval 6"/>
          <p:cNvSpPr/>
          <p:nvPr userDrawn="1"/>
        </p:nvSpPr>
        <p:spPr>
          <a:xfrm>
            <a:off x="5624850" y="1498020"/>
            <a:ext cx="828000" cy="828000"/>
          </a:xfrm>
          <a:prstGeom prst="ellipse">
            <a:avLst/>
          </a:prstGeom>
          <a:solidFill>
            <a:schemeClr val="accent1">
              <a:alpha val="4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0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7716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35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: vaalean sininen">
    <p:bg>
      <p:bgPr>
        <a:solidFill>
          <a:srgbClr val="199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893888"/>
            <a:ext cx="8782050" cy="2387600"/>
          </a:xfrm>
          <a:noFill/>
        </p:spPr>
        <p:txBody>
          <a:bodyPr anchor="b">
            <a:norm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</a:defRPr>
            </a:lvl1pPr>
          </a:lstStyle>
          <a:p>
            <a:r>
              <a:rPr lang="fi-FI" noProof="0"/>
              <a:t>Muokkaa perustyyl. napsautt.</a:t>
            </a:r>
            <a:endParaRPr lang="fi-FI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373563"/>
            <a:ext cx="8782050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 noProof="0"/>
              <a:t>Muokkaa alaotsikon perustyyliä napsautt.</a:t>
            </a:r>
            <a:endParaRPr lang="fi-FI" noProof="0" dirty="0"/>
          </a:p>
        </p:txBody>
      </p:sp>
    </p:spTree>
    <p:extLst>
      <p:ext uri="{BB962C8B-B14F-4D97-AF65-F5344CB8AC3E}">
        <p14:creationId xmlns:p14="http://schemas.microsoft.com/office/powerpoint/2010/main" val="42646673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äliotsikko 2: violetti">
    <p:bg>
      <p:bgPr>
        <a:solidFill>
          <a:srgbClr val="A155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62025" y="1902495"/>
            <a:ext cx="10220325" cy="3419475"/>
          </a:xfrm>
          <a:custGeom>
            <a:avLst/>
            <a:gdLst>
              <a:gd name="connsiteX0" fmla="*/ 0 w 10220325"/>
              <a:gd name="connsiteY0" fmla="*/ 0 h 3419475"/>
              <a:gd name="connsiteX1" fmla="*/ 4664748 w 10220325"/>
              <a:gd name="connsiteY1" fmla="*/ 0 h 3419475"/>
              <a:gd name="connsiteX2" fmla="*/ 4662825 w 10220325"/>
              <a:gd name="connsiteY2" fmla="*/ 9525 h 3419475"/>
              <a:gd name="connsiteX3" fmla="*/ 5076825 w 10220325"/>
              <a:gd name="connsiteY3" fmla="*/ 423525 h 3419475"/>
              <a:gd name="connsiteX4" fmla="*/ 5490825 w 10220325"/>
              <a:gd name="connsiteY4" fmla="*/ 9525 h 3419475"/>
              <a:gd name="connsiteX5" fmla="*/ 5488902 w 10220325"/>
              <a:gd name="connsiteY5" fmla="*/ 0 h 3419475"/>
              <a:gd name="connsiteX6" fmla="*/ 10220325 w 10220325"/>
              <a:gd name="connsiteY6" fmla="*/ 0 h 3419475"/>
              <a:gd name="connsiteX7" fmla="*/ 10220325 w 10220325"/>
              <a:gd name="connsiteY7" fmla="*/ 3419475 h 3419475"/>
              <a:gd name="connsiteX8" fmla="*/ 0 w 10220325"/>
              <a:gd name="connsiteY8" fmla="*/ 3419475 h 34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0325" h="3419475">
                <a:moveTo>
                  <a:pt x="0" y="0"/>
                </a:moveTo>
                <a:lnTo>
                  <a:pt x="4664748" y="0"/>
                </a:lnTo>
                <a:lnTo>
                  <a:pt x="4662825" y="9525"/>
                </a:lnTo>
                <a:cubicBezTo>
                  <a:pt x="4662825" y="238171"/>
                  <a:pt x="4848179" y="423525"/>
                  <a:pt x="5076825" y="423525"/>
                </a:cubicBezTo>
                <a:cubicBezTo>
                  <a:pt x="5305471" y="423525"/>
                  <a:pt x="5490825" y="238171"/>
                  <a:pt x="5490825" y="9525"/>
                </a:cubicBezTo>
                <a:lnTo>
                  <a:pt x="5488902" y="0"/>
                </a:lnTo>
                <a:lnTo>
                  <a:pt x="10220325" y="0"/>
                </a:lnTo>
                <a:lnTo>
                  <a:pt x="10220325" y="3419475"/>
                </a:lnTo>
                <a:lnTo>
                  <a:pt x="0" y="3419475"/>
                </a:lnTo>
                <a:close/>
              </a:path>
            </a:pathLst>
          </a:custGeom>
          <a:solidFill>
            <a:schemeClr val="tx2">
              <a:alpha val="25000"/>
            </a:schemeClr>
          </a:solidFill>
          <a:ln w="12700">
            <a:solidFill>
              <a:schemeClr val="bg1"/>
            </a:solidFill>
          </a:ln>
        </p:spPr>
        <p:txBody>
          <a:bodyPr wrap="square" lIns="360000" tIns="576000" rIns="360000" anchor="t" anchorCtr="0">
            <a:noAutofit/>
          </a:bodyPr>
          <a:lstStyle>
            <a:lvl1pPr marL="0" indent="0" algn="ctr">
              <a:buClr>
                <a:schemeClr val="accent4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accent4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4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4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4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1" name="Oval 9"/>
          <p:cNvSpPr/>
          <p:nvPr/>
        </p:nvSpPr>
        <p:spPr>
          <a:xfrm>
            <a:off x="5624850" y="1498020"/>
            <a:ext cx="828000" cy="828000"/>
          </a:xfrm>
          <a:prstGeom prst="ellipse">
            <a:avLst/>
          </a:prstGeom>
          <a:solidFill>
            <a:schemeClr val="accent4">
              <a:alpha val="4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771650"/>
            <a:ext cx="304800" cy="304800"/>
          </a:xfrm>
          <a:prstGeom prst="rect">
            <a:avLst/>
          </a:prstGeom>
        </p:spPr>
      </p:pic>
      <p:sp>
        <p:nvSpPr>
          <p:cNvPr id="5" name="Oval 9"/>
          <p:cNvSpPr/>
          <p:nvPr/>
        </p:nvSpPr>
        <p:spPr>
          <a:xfrm>
            <a:off x="5624850" y="1498020"/>
            <a:ext cx="828000" cy="828000"/>
          </a:xfrm>
          <a:prstGeom prst="ellipse">
            <a:avLst/>
          </a:prstGeom>
          <a:solidFill>
            <a:schemeClr val="accent4">
              <a:alpha val="4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771650"/>
            <a:ext cx="304800" cy="304800"/>
          </a:xfrm>
          <a:prstGeom prst="rect">
            <a:avLst/>
          </a:prstGeom>
        </p:spPr>
      </p:pic>
      <p:sp>
        <p:nvSpPr>
          <p:cNvPr id="7" name="Oval 9"/>
          <p:cNvSpPr/>
          <p:nvPr userDrawn="1"/>
        </p:nvSpPr>
        <p:spPr>
          <a:xfrm>
            <a:off x="5624850" y="1498020"/>
            <a:ext cx="828000" cy="828000"/>
          </a:xfrm>
          <a:prstGeom prst="ellipse">
            <a:avLst/>
          </a:prstGeom>
          <a:solidFill>
            <a:schemeClr val="accent4">
              <a:alpha val="4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7716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78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äliotsikko 2: vihreä">
    <p:bg>
      <p:bgPr>
        <a:solidFill>
          <a:srgbClr val="177E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62025" y="1902495"/>
            <a:ext cx="10220325" cy="3419475"/>
          </a:xfrm>
          <a:custGeom>
            <a:avLst/>
            <a:gdLst>
              <a:gd name="connsiteX0" fmla="*/ 0 w 10220325"/>
              <a:gd name="connsiteY0" fmla="*/ 0 h 3419475"/>
              <a:gd name="connsiteX1" fmla="*/ 4664748 w 10220325"/>
              <a:gd name="connsiteY1" fmla="*/ 0 h 3419475"/>
              <a:gd name="connsiteX2" fmla="*/ 4662825 w 10220325"/>
              <a:gd name="connsiteY2" fmla="*/ 9525 h 3419475"/>
              <a:gd name="connsiteX3" fmla="*/ 5076825 w 10220325"/>
              <a:gd name="connsiteY3" fmla="*/ 423525 h 3419475"/>
              <a:gd name="connsiteX4" fmla="*/ 5490825 w 10220325"/>
              <a:gd name="connsiteY4" fmla="*/ 9525 h 3419475"/>
              <a:gd name="connsiteX5" fmla="*/ 5488902 w 10220325"/>
              <a:gd name="connsiteY5" fmla="*/ 0 h 3419475"/>
              <a:gd name="connsiteX6" fmla="*/ 10220325 w 10220325"/>
              <a:gd name="connsiteY6" fmla="*/ 0 h 3419475"/>
              <a:gd name="connsiteX7" fmla="*/ 10220325 w 10220325"/>
              <a:gd name="connsiteY7" fmla="*/ 3419475 h 3419475"/>
              <a:gd name="connsiteX8" fmla="*/ 0 w 10220325"/>
              <a:gd name="connsiteY8" fmla="*/ 3419475 h 34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0325" h="3419475">
                <a:moveTo>
                  <a:pt x="0" y="0"/>
                </a:moveTo>
                <a:lnTo>
                  <a:pt x="4664748" y="0"/>
                </a:lnTo>
                <a:lnTo>
                  <a:pt x="4662825" y="9525"/>
                </a:lnTo>
                <a:cubicBezTo>
                  <a:pt x="4662825" y="238171"/>
                  <a:pt x="4848179" y="423525"/>
                  <a:pt x="5076825" y="423525"/>
                </a:cubicBezTo>
                <a:cubicBezTo>
                  <a:pt x="5305471" y="423525"/>
                  <a:pt x="5490825" y="238171"/>
                  <a:pt x="5490825" y="9525"/>
                </a:cubicBezTo>
                <a:lnTo>
                  <a:pt x="5488902" y="0"/>
                </a:lnTo>
                <a:lnTo>
                  <a:pt x="10220325" y="0"/>
                </a:lnTo>
                <a:lnTo>
                  <a:pt x="10220325" y="3419475"/>
                </a:lnTo>
                <a:lnTo>
                  <a:pt x="0" y="3419475"/>
                </a:lnTo>
                <a:close/>
              </a:path>
            </a:pathLst>
          </a:custGeom>
          <a:solidFill>
            <a:schemeClr val="tx2">
              <a:alpha val="25000"/>
            </a:schemeClr>
          </a:solidFill>
          <a:ln w="12700">
            <a:solidFill>
              <a:schemeClr val="bg1"/>
            </a:solidFill>
          </a:ln>
        </p:spPr>
        <p:txBody>
          <a:bodyPr wrap="square" lIns="360000" tIns="576000" rIns="360000" anchor="t" anchorCtr="0">
            <a:noAutofit/>
          </a:bodyPr>
          <a:lstStyle>
            <a:lvl1pPr marL="0" indent="0" algn="ctr">
              <a:buClr>
                <a:schemeClr val="accent2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1" name="Oval 10"/>
          <p:cNvSpPr/>
          <p:nvPr/>
        </p:nvSpPr>
        <p:spPr>
          <a:xfrm>
            <a:off x="5624850" y="1498020"/>
            <a:ext cx="828000" cy="828000"/>
          </a:xfrm>
          <a:prstGeom prst="ellipse">
            <a:avLst/>
          </a:prstGeom>
          <a:solidFill>
            <a:srgbClr val="177E09">
              <a:alpha val="45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771650"/>
            <a:ext cx="304800" cy="3048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24850" y="1498020"/>
            <a:ext cx="828000" cy="828000"/>
          </a:xfrm>
          <a:prstGeom prst="ellipse">
            <a:avLst/>
          </a:prstGeom>
          <a:solidFill>
            <a:srgbClr val="177E09">
              <a:alpha val="45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771650"/>
            <a:ext cx="304800" cy="304800"/>
          </a:xfrm>
          <a:prstGeom prst="rect">
            <a:avLst/>
          </a:prstGeom>
        </p:spPr>
      </p:pic>
      <p:sp>
        <p:nvSpPr>
          <p:cNvPr id="7" name="Oval 6"/>
          <p:cNvSpPr/>
          <p:nvPr userDrawn="1"/>
        </p:nvSpPr>
        <p:spPr>
          <a:xfrm>
            <a:off x="5624850" y="1498020"/>
            <a:ext cx="828000" cy="828000"/>
          </a:xfrm>
          <a:prstGeom prst="ellipse">
            <a:avLst/>
          </a:prstGeom>
          <a:solidFill>
            <a:srgbClr val="177E09">
              <a:alpha val="45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7716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094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äliotsikko 2: yön sininen"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62025" y="1902495"/>
            <a:ext cx="10220325" cy="3419475"/>
          </a:xfrm>
          <a:custGeom>
            <a:avLst/>
            <a:gdLst>
              <a:gd name="connsiteX0" fmla="*/ 0 w 10220325"/>
              <a:gd name="connsiteY0" fmla="*/ 0 h 3419475"/>
              <a:gd name="connsiteX1" fmla="*/ 4664748 w 10220325"/>
              <a:gd name="connsiteY1" fmla="*/ 0 h 3419475"/>
              <a:gd name="connsiteX2" fmla="*/ 4662825 w 10220325"/>
              <a:gd name="connsiteY2" fmla="*/ 9525 h 3419475"/>
              <a:gd name="connsiteX3" fmla="*/ 5076825 w 10220325"/>
              <a:gd name="connsiteY3" fmla="*/ 423525 h 3419475"/>
              <a:gd name="connsiteX4" fmla="*/ 5490825 w 10220325"/>
              <a:gd name="connsiteY4" fmla="*/ 9525 h 3419475"/>
              <a:gd name="connsiteX5" fmla="*/ 5488902 w 10220325"/>
              <a:gd name="connsiteY5" fmla="*/ 0 h 3419475"/>
              <a:gd name="connsiteX6" fmla="*/ 10220325 w 10220325"/>
              <a:gd name="connsiteY6" fmla="*/ 0 h 3419475"/>
              <a:gd name="connsiteX7" fmla="*/ 10220325 w 10220325"/>
              <a:gd name="connsiteY7" fmla="*/ 3419475 h 3419475"/>
              <a:gd name="connsiteX8" fmla="*/ 0 w 10220325"/>
              <a:gd name="connsiteY8" fmla="*/ 3419475 h 34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0325" h="3419475">
                <a:moveTo>
                  <a:pt x="0" y="0"/>
                </a:moveTo>
                <a:lnTo>
                  <a:pt x="4664748" y="0"/>
                </a:lnTo>
                <a:lnTo>
                  <a:pt x="4662825" y="9525"/>
                </a:lnTo>
                <a:cubicBezTo>
                  <a:pt x="4662825" y="238171"/>
                  <a:pt x="4848179" y="423525"/>
                  <a:pt x="5076825" y="423525"/>
                </a:cubicBezTo>
                <a:cubicBezTo>
                  <a:pt x="5305471" y="423525"/>
                  <a:pt x="5490825" y="238171"/>
                  <a:pt x="5490825" y="9525"/>
                </a:cubicBezTo>
                <a:lnTo>
                  <a:pt x="5488902" y="0"/>
                </a:lnTo>
                <a:lnTo>
                  <a:pt x="10220325" y="0"/>
                </a:lnTo>
                <a:lnTo>
                  <a:pt x="10220325" y="3419475"/>
                </a:lnTo>
                <a:lnTo>
                  <a:pt x="0" y="3419475"/>
                </a:lnTo>
                <a:close/>
              </a:path>
            </a:pathLst>
          </a:custGeom>
          <a:solidFill>
            <a:schemeClr val="tx2">
              <a:alpha val="25000"/>
            </a:schemeClr>
          </a:solidFill>
          <a:ln w="12700">
            <a:solidFill>
              <a:schemeClr val="bg1"/>
            </a:solidFill>
          </a:ln>
        </p:spPr>
        <p:txBody>
          <a:bodyPr wrap="square" lIns="360000" tIns="576000" rIns="360000" anchor="t" anchorCtr="0">
            <a:noAutofit/>
          </a:bodyPr>
          <a:lstStyle>
            <a:lvl1pPr marL="0" indent="0" algn="ctr">
              <a:buClr>
                <a:schemeClr val="accent2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1" name="Oval 10"/>
          <p:cNvSpPr/>
          <p:nvPr/>
        </p:nvSpPr>
        <p:spPr>
          <a:xfrm>
            <a:off x="5624850" y="1498020"/>
            <a:ext cx="828000" cy="828000"/>
          </a:xfrm>
          <a:prstGeom prst="ellipse">
            <a:avLst/>
          </a:prstGeom>
          <a:solidFill>
            <a:srgbClr val="2D437A">
              <a:alpha val="45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771650"/>
            <a:ext cx="304800" cy="3048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24850" y="1498020"/>
            <a:ext cx="828000" cy="828000"/>
          </a:xfrm>
          <a:prstGeom prst="ellipse">
            <a:avLst/>
          </a:prstGeom>
          <a:solidFill>
            <a:srgbClr val="2D437A">
              <a:alpha val="45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771650"/>
            <a:ext cx="304800" cy="304800"/>
          </a:xfrm>
          <a:prstGeom prst="rect">
            <a:avLst/>
          </a:prstGeom>
        </p:spPr>
      </p:pic>
      <p:sp>
        <p:nvSpPr>
          <p:cNvPr id="7" name="Oval 6"/>
          <p:cNvSpPr/>
          <p:nvPr userDrawn="1"/>
        </p:nvSpPr>
        <p:spPr>
          <a:xfrm>
            <a:off x="5624850" y="1498020"/>
            <a:ext cx="828000" cy="828000"/>
          </a:xfrm>
          <a:prstGeom prst="ellipse">
            <a:avLst/>
          </a:prstGeom>
          <a:solidFill>
            <a:srgbClr val="2D437A">
              <a:alpha val="45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8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7716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314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930535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61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: violetti">
    <p:bg>
      <p:bgPr>
        <a:solidFill>
          <a:srgbClr val="A155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893888"/>
            <a:ext cx="8782050" cy="2387600"/>
          </a:xfrm>
          <a:noFill/>
        </p:spPr>
        <p:txBody>
          <a:bodyPr anchor="b">
            <a:norm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</a:defRPr>
            </a:lvl1pPr>
          </a:lstStyle>
          <a:p>
            <a:r>
              <a:rPr lang="fi-FI" noProof="0"/>
              <a:t>Muokkaa perustyyl. napsautt.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373563"/>
            <a:ext cx="8782050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 noProof="0"/>
              <a:t>Muokkaa alaotsikon perustyyliä napsautt.</a:t>
            </a:r>
          </a:p>
        </p:txBody>
      </p:sp>
    </p:spTree>
    <p:extLst>
      <p:ext uri="{BB962C8B-B14F-4D97-AF65-F5344CB8AC3E}">
        <p14:creationId xmlns:p14="http://schemas.microsoft.com/office/powerpoint/2010/main" val="219274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: vihreä">
    <p:bg>
      <p:bgPr>
        <a:solidFill>
          <a:srgbClr val="177E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893888"/>
            <a:ext cx="8782050" cy="2387600"/>
          </a:xfrm>
          <a:noFill/>
        </p:spPr>
        <p:txBody>
          <a:bodyPr anchor="b">
            <a:norm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</a:defRPr>
            </a:lvl1pPr>
          </a:lstStyle>
          <a:p>
            <a:r>
              <a:rPr lang="fi-FI" noProof="0"/>
              <a:t>Muokkaa perustyyl. napsautt.</a:t>
            </a:r>
            <a:endParaRPr lang="fi-FI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373563"/>
            <a:ext cx="8782050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 noProof="0"/>
              <a:t>Muokkaa alaotsikon perustyyliä napsautt.</a:t>
            </a:r>
          </a:p>
        </p:txBody>
      </p:sp>
    </p:spTree>
    <p:extLst>
      <p:ext uri="{BB962C8B-B14F-4D97-AF65-F5344CB8AC3E}">
        <p14:creationId xmlns:p14="http://schemas.microsoft.com/office/powerpoint/2010/main" val="126778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: yön sininen"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893888"/>
            <a:ext cx="8782050" cy="2387600"/>
          </a:xfrm>
          <a:noFill/>
        </p:spPr>
        <p:txBody>
          <a:bodyPr anchor="b">
            <a:norm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  <a:ea typeface="Roboto Black" panose="02000000000000000000" pitchFamily="2" charset="0"/>
              </a:defRPr>
            </a:lvl1pPr>
          </a:lstStyle>
          <a:p>
            <a:r>
              <a:rPr lang="fi-FI" noProof="0"/>
              <a:t>Muokkaa perustyyl. napsautt.</a:t>
            </a:r>
            <a:endParaRPr lang="fi-FI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373563"/>
            <a:ext cx="8782050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 noProof="0"/>
              <a:t>Muokkaa alaotsikon perustyyliä napsautt.</a:t>
            </a:r>
          </a:p>
        </p:txBody>
      </p:sp>
    </p:spTree>
    <p:extLst>
      <p:ext uri="{BB962C8B-B14F-4D97-AF65-F5344CB8AC3E}">
        <p14:creationId xmlns:p14="http://schemas.microsoft.com/office/powerpoint/2010/main" val="33647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: tumman sin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7375"/>
            <a:ext cx="10515600" cy="4607999"/>
          </a:xfrm>
        </p:spPr>
        <p:txBody>
          <a:bodyPr/>
          <a:lstStyle>
            <a:lvl1pPr marL="228600" indent="-228600">
              <a:buClr>
                <a:schemeClr val="accent5"/>
              </a:buClr>
              <a:buSzPct val="85000"/>
              <a:buFont typeface="Arial"/>
              <a:buChar char="•"/>
              <a:defRPr sz="2800" baseline="0">
                <a:solidFill>
                  <a:schemeClr val="tx2"/>
                </a:solidFill>
              </a:defRPr>
            </a:lvl1pPr>
            <a:lvl2pPr marL="685800" indent="-228600">
              <a:buClr>
                <a:schemeClr val="accent5"/>
              </a:buClr>
              <a:buSzPct val="80000"/>
              <a:buFont typeface="Source Sans Pro" panose="020B0503030403020204" pitchFamily="34" charset="0"/>
              <a:buChar char="º"/>
              <a:defRPr sz="2400"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 marL="3943350" indent="-285750">
              <a:buFont typeface="Arial" panose="020B0604020202020204" pitchFamily="34" charset="0"/>
              <a:buChar char="•"/>
              <a:defRPr baseline="0"/>
            </a:lvl9pPr>
          </a:lstStyle>
          <a:p>
            <a:pPr lvl="0"/>
            <a:r>
              <a:rPr lang="fi-FI" noProof="0"/>
              <a:t>Muokkaa tekstin perustyylejä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  <a:endParaRPr lang="fi-FI" noProof="0" dirty="0"/>
          </a:p>
        </p:txBody>
      </p:sp>
      <p:sp>
        <p:nvSpPr>
          <p:cNvPr id="10" name="Rectangle 9"/>
          <p:cNvSpPr/>
          <p:nvPr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224"/>
            <a:ext cx="10515600" cy="1333501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Muokkaa perustyyl. napsautt.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90714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: orans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7375"/>
            <a:ext cx="10515600" cy="4607999"/>
          </a:xfrm>
        </p:spPr>
        <p:txBody>
          <a:bodyPr/>
          <a:lstStyle>
            <a:lvl1pPr marL="228600" indent="-228600">
              <a:buClr>
                <a:schemeClr val="accent6"/>
              </a:buClr>
              <a:buSzPct val="85000"/>
              <a:buFont typeface="Arial"/>
              <a:buChar char="•"/>
              <a:defRPr sz="2800" baseline="0">
                <a:solidFill>
                  <a:schemeClr val="tx2"/>
                </a:solidFill>
              </a:defRPr>
            </a:lvl1pPr>
            <a:lvl2pPr marL="685800" indent="-228600">
              <a:buClr>
                <a:schemeClr val="accent6"/>
              </a:buClr>
              <a:buSzPct val="80000"/>
              <a:buFont typeface="Source Sans Pro" panose="020B0503030403020204" pitchFamily="34" charset="0"/>
              <a:buChar char="º"/>
              <a:defRPr sz="2400">
                <a:solidFill>
                  <a:schemeClr val="tx2"/>
                </a:solidFill>
              </a:defRPr>
            </a:lvl2pPr>
            <a:lvl3pPr>
              <a:buClr>
                <a:schemeClr val="accent6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tx2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 marL="3943350" indent="-285750">
              <a:buFont typeface="Arial" panose="020B0604020202020204" pitchFamily="34" charset="0"/>
              <a:buChar char="•"/>
              <a:defRPr baseline="0"/>
            </a:lvl9pPr>
          </a:lstStyle>
          <a:p>
            <a:pPr lvl="0"/>
            <a:r>
              <a:rPr lang="fi-FI" noProof="0"/>
              <a:t>Muokkaa tekstin perustyylejä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  <a:endParaRPr lang="fi-FI" noProof="0" dirty="0"/>
          </a:p>
        </p:txBody>
      </p:sp>
      <p:sp>
        <p:nvSpPr>
          <p:cNvPr id="10" name="Rectangle 9"/>
          <p:cNvSpPr/>
          <p:nvPr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224"/>
            <a:ext cx="10515600" cy="1333501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Muokkaa perustyyl. napsautt.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6224"/>
            <a:ext cx="12192000" cy="133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33366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noProof="0" dirty="0"/>
              <a:t>Muokkaa </a:t>
            </a:r>
            <a:r>
              <a:rPr lang="fi-FI" noProof="0" dirty="0" err="1"/>
              <a:t>perustyyl</a:t>
            </a:r>
            <a:r>
              <a:rPr lang="fi-FI" noProof="0" dirty="0"/>
              <a:t>. </a:t>
            </a:r>
            <a:r>
              <a:rPr lang="fi-FI" noProof="0" dirty="0" err="1"/>
              <a:t>napsautt</a:t>
            </a:r>
            <a:r>
              <a:rPr lang="fi-FI" noProof="0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noProof="0" dirty="0"/>
              <a:t>Muokkaa tekstin perustyylejä napsauttamalla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</a:p>
          <a:p>
            <a:pPr lvl="5"/>
            <a:r>
              <a:rPr lang="fi-FI" noProof="0" dirty="0"/>
              <a:t>kuudes taso</a:t>
            </a:r>
          </a:p>
          <a:p>
            <a:pPr lvl="6"/>
            <a:r>
              <a:rPr lang="fi-FI" noProof="0" dirty="0"/>
              <a:t>seitsemäs taso</a:t>
            </a:r>
          </a:p>
          <a:p>
            <a:pPr lvl="7"/>
            <a:r>
              <a:rPr lang="fi-FI" noProof="0" dirty="0"/>
              <a:t>kahdeksas taso</a:t>
            </a:r>
          </a:p>
          <a:p>
            <a:pPr lvl="8"/>
            <a:r>
              <a:rPr lang="fi-FI" noProof="0" dirty="0"/>
              <a:t>yhdeksäs taso</a:t>
            </a:r>
          </a:p>
        </p:txBody>
      </p:sp>
    </p:spTree>
    <p:extLst>
      <p:ext uri="{BB962C8B-B14F-4D97-AF65-F5344CB8AC3E}">
        <p14:creationId xmlns:p14="http://schemas.microsoft.com/office/powerpoint/2010/main" val="321773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  <p:sldLayoutId id="2147483951" r:id="rId12"/>
    <p:sldLayoutId id="2147483952" r:id="rId13"/>
    <p:sldLayoutId id="2147483953" r:id="rId14"/>
    <p:sldLayoutId id="2147483954" r:id="rId15"/>
    <p:sldLayoutId id="2147483955" r:id="rId16"/>
    <p:sldLayoutId id="2147483956" r:id="rId17"/>
    <p:sldLayoutId id="2147483957" r:id="rId18"/>
    <p:sldLayoutId id="2147483958" r:id="rId19"/>
    <p:sldLayoutId id="2147483959" r:id="rId20"/>
    <p:sldLayoutId id="2147483960" r:id="rId21"/>
    <p:sldLayoutId id="2147483961" r:id="rId22"/>
    <p:sldLayoutId id="2147483962" r:id="rId23"/>
    <p:sldLayoutId id="2147483963" r:id="rId24"/>
    <p:sldLayoutId id="2147483964" r:id="rId25"/>
    <p:sldLayoutId id="2147483965" r:id="rId26"/>
    <p:sldLayoutId id="2147483966" r:id="rId27"/>
    <p:sldLayoutId id="2147483967" r:id="rId28"/>
    <p:sldLayoutId id="2147483968" r:id="rId29"/>
    <p:sldLayoutId id="2147483969" r:id="rId30"/>
    <p:sldLayoutId id="2147483970" r:id="rId31"/>
    <p:sldLayoutId id="2147483971" r:id="rId32"/>
    <p:sldLayoutId id="2147483972" r:id="rId33"/>
    <p:sldLayoutId id="2147483973" r:id="rId34"/>
    <p:sldLayoutId id="2147483974" r:id="rId35"/>
    <p:sldLayoutId id="2147483975" r:id="rId36"/>
    <p:sldLayoutId id="2147483976" r:id="rId37"/>
    <p:sldLayoutId id="2147483977" r:id="rId38"/>
    <p:sldLayoutId id="2147483978" r:id="rId39"/>
    <p:sldLayoutId id="2147483979" r:id="rId40"/>
    <p:sldLayoutId id="2147483980" r:id="rId41"/>
    <p:sldLayoutId id="2147483981" r:id="rId42"/>
    <p:sldLayoutId id="2147483983" r:id="rId43"/>
    <p:sldLayoutId id="2147483984" r:id="rId4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998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600"/>
        </a:spcAft>
        <a:buClr>
          <a:srgbClr val="1998FF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rgbClr val="1998FF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998F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998FF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998FF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998FF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998FF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998FF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1998FF"/>
        </a:buClr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ofore.com/miten-viestit-liikkuvat-suomi-fi-palveluvaylassa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esuomi.fi/palveluntarjoajille/palveluvayla/tekninen-aineisto/x-road-tiedonsiirtoprotokolla-2/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fdev-ss1.i.palveluvayla.com/wsdl?...getRandom&amp;version=v1" TargetMode="Externa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Suomi.fi-palveluväylä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Tekninen työpaja 27.10.2016</a:t>
            </a:r>
          </a:p>
        </p:txBody>
      </p:sp>
    </p:spTree>
    <p:extLst>
      <p:ext uri="{BB962C8B-B14F-4D97-AF65-F5344CB8AC3E}">
        <p14:creationId xmlns:p14="http://schemas.microsoft.com/office/powerpoint/2010/main" val="705961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sällön paikkamerkki 1"/>
          <p:cNvSpPr>
            <a:spLocks noGrp="1"/>
          </p:cNvSpPr>
          <p:nvPr>
            <p:ph idx="1"/>
          </p:nvPr>
        </p:nvSpPr>
        <p:spPr>
          <a:xfrm>
            <a:off x="944782" y="5353292"/>
            <a:ext cx="10302433" cy="937550"/>
          </a:xfrm>
        </p:spPr>
        <p:txBody>
          <a:bodyPr/>
          <a:lstStyle/>
          <a:p>
            <a:pPr marL="0" indent="0">
              <a:buNone/>
            </a:pPr>
            <a:r>
              <a:rPr lang="fi-FI" dirty="0">
                <a:hlinkClick r:id="rId3"/>
              </a:rPr>
              <a:t>https://gofore.com/miten-viestit-liikkuvat-suomi-fi-palveluvaylassa/</a:t>
            </a:r>
            <a:r>
              <a:rPr lang="fi-FI" dirty="0"/>
              <a:t> </a:t>
            </a:r>
          </a:p>
        </p:txBody>
      </p:sp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Sanomavälityksen perusperiaatteet</a:t>
            </a:r>
          </a:p>
        </p:txBody>
      </p:sp>
      <p:pic>
        <p:nvPicPr>
          <p:cNvPr id="4" name="Kuva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82" y="2178693"/>
            <a:ext cx="9065832" cy="2743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6384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Harjoitus osa 1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57250" y="4373563"/>
            <a:ext cx="8782050" cy="1361693"/>
          </a:xfrm>
        </p:spPr>
        <p:txBody>
          <a:bodyPr>
            <a:normAutofit fontScale="62500" lnSpcReduction="20000"/>
          </a:bodyPr>
          <a:lstStyle/>
          <a:p>
            <a:r>
              <a:rPr lang="fi-FI" dirty="0"/>
              <a:t>1) RHEL liityntäpalvelinohjelmiston asennus komentoriviltä </a:t>
            </a:r>
          </a:p>
          <a:p>
            <a:r>
              <a:rPr lang="fi-FI" dirty="0"/>
              <a:t>2) Selaimessa tehtävät aloituskonfigurointi</a:t>
            </a:r>
          </a:p>
          <a:p>
            <a:r>
              <a:rPr lang="fi-FI" dirty="0"/>
              <a:t>3) PIN-koodin syöttö ja aikaleimapalvelun valitseminen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6441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Liityntäpalvelimen käyttämät portit</a:t>
            </a:r>
          </a:p>
        </p:txBody>
      </p:sp>
      <p:pic>
        <p:nvPicPr>
          <p:cNvPr id="4" name="Sisällön paikkamerkki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6824" y="1609725"/>
            <a:ext cx="8658351" cy="517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745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Harjoitus osa 2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57249" y="4373563"/>
            <a:ext cx="10613262" cy="1655762"/>
          </a:xfrm>
        </p:spPr>
        <p:txBody>
          <a:bodyPr>
            <a:normAutofit/>
          </a:bodyPr>
          <a:lstStyle/>
          <a:p>
            <a:r>
              <a:rPr lang="fi-FI" sz="2800" dirty="0"/>
              <a:t>Allekirjoitus ja </a:t>
            </a:r>
            <a:r>
              <a:rPr lang="fi-FI" sz="2800" dirty="0" err="1"/>
              <a:t>autentikointiavaimenten</a:t>
            </a:r>
            <a:r>
              <a:rPr lang="fi-FI" sz="2800" dirty="0"/>
              <a:t> (sertifikaattipyyntöjen) luonti</a:t>
            </a:r>
            <a:endParaRPr lang="fi-FI" sz="3200" dirty="0"/>
          </a:p>
        </p:txBody>
      </p:sp>
    </p:spTree>
    <p:extLst>
      <p:ext uri="{BB962C8B-B14F-4D97-AF65-F5344CB8AC3E}">
        <p14:creationId xmlns:p14="http://schemas.microsoft.com/office/powerpoint/2010/main" val="943485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Lounastauko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Jatketaan klo. 1300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7453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Harjoitus osa 3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57249" y="4373563"/>
            <a:ext cx="10613262" cy="1655762"/>
          </a:xfrm>
        </p:spPr>
        <p:txBody>
          <a:bodyPr>
            <a:normAutofit/>
          </a:bodyPr>
          <a:lstStyle/>
          <a:p>
            <a:r>
              <a:rPr lang="fi-FI" sz="3200" dirty="0"/>
              <a:t>Allekirjoitettujen sertifikaattien importointi</a:t>
            </a:r>
          </a:p>
          <a:p>
            <a:endParaRPr lang="fi-FI" sz="3200" dirty="0"/>
          </a:p>
        </p:txBody>
      </p:sp>
    </p:spTree>
    <p:extLst>
      <p:ext uri="{BB962C8B-B14F-4D97-AF65-F5344CB8AC3E}">
        <p14:creationId xmlns:p14="http://schemas.microsoft.com/office/powerpoint/2010/main" val="1191222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Termistö</a:t>
            </a: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63" y="1788786"/>
            <a:ext cx="9544273" cy="4028094"/>
          </a:xfrm>
          <a:prstGeom prst="rect">
            <a:avLst/>
          </a:prstGeom>
        </p:spPr>
      </p:pic>
      <p:sp>
        <p:nvSpPr>
          <p:cNvPr id="5" name="Kuvaseliteviiva 1 4"/>
          <p:cNvSpPr/>
          <p:nvPr/>
        </p:nvSpPr>
        <p:spPr>
          <a:xfrm>
            <a:off x="9851690" y="5924292"/>
            <a:ext cx="1131310" cy="436599"/>
          </a:xfrm>
          <a:prstGeom prst="borderCallout1">
            <a:avLst>
              <a:gd name="adj1" fmla="val -10488"/>
              <a:gd name="adj2" fmla="val 38314"/>
              <a:gd name="adj3" fmla="val -88513"/>
              <a:gd name="adj4" fmla="val 445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dirty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990658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Onko tähän parempaa kuvaa / hyvää selitystekstiä </a:t>
            </a:r>
          </a:p>
        </p:txBody>
      </p:sp>
      <p:pic>
        <p:nvPicPr>
          <p:cNvPr id="4" name="Picture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393" y="1953873"/>
            <a:ext cx="6565213" cy="424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94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sällön paikkamerkk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Tähän pari-kolme perusjuttua alijärjestelmistä </a:t>
            </a:r>
          </a:p>
        </p:txBody>
      </p:sp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Alijärjestelmä (UUSI) </a:t>
            </a:r>
          </a:p>
        </p:txBody>
      </p:sp>
    </p:spTree>
    <p:extLst>
      <p:ext uri="{BB962C8B-B14F-4D97-AF65-F5344CB8AC3E}">
        <p14:creationId xmlns:p14="http://schemas.microsoft.com/office/powerpoint/2010/main" val="1158395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Harjoitus osa 4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57249" y="4373563"/>
            <a:ext cx="10613262" cy="1655762"/>
          </a:xfrm>
        </p:spPr>
        <p:txBody>
          <a:bodyPr>
            <a:normAutofit/>
          </a:bodyPr>
          <a:lstStyle/>
          <a:p>
            <a:r>
              <a:rPr lang="fi-FI" sz="3200" dirty="0"/>
              <a:t>Alijärjestelmän lisääminen </a:t>
            </a:r>
          </a:p>
          <a:p>
            <a:endParaRPr lang="fi-FI" sz="3200" dirty="0"/>
          </a:p>
        </p:txBody>
      </p:sp>
    </p:spTree>
    <p:extLst>
      <p:ext uri="{BB962C8B-B14F-4D97-AF65-F5344CB8AC3E}">
        <p14:creationId xmlns:p14="http://schemas.microsoft.com/office/powerpoint/2010/main" val="1884626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sällön paikkamerkki 1"/>
          <p:cNvSpPr>
            <a:spLocks noGrp="1"/>
          </p:cNvSpPr>
          <p:nvPr>
            <p:ph idx="13"/>
          </p:nvPr>
        </p:nvSpPr>
        <p:spPr>
          <a:xfrm>
            <a:off x="4574450" y="1152751"/>
            <a:ext cx="7091999" cy="4592168"/>
          </a:xfrm>
        </p:spPr>
        <p:txBody>
          <a:bodyPr/>
          <a:lstStyle/>
          <a:p>
            <a:endParaRPr lang="fi-FI" dirty="0"/>
          </a:p>
          <a:p>
            <a:r>
              <a:rPr lang="fi-FI" dirty="0"/>
              <a:t>Tarkempi ohjelma ja harjoitukset löytyvät osoitteesta: palveluvayla.fi </a:t>
            </a:r>
            <a:endParaRPr lang="fi-FI" dirty="0">
              <a:sym typeface="Wingdings" panose="05000000000000000000" pitchFamily="2" charset="2"/>
            </a:endParaRPr>
          </a:p>
          <a:p>
            <a:pPr lvl="1"/>
            <a:r>
              <a:rPr lang="fi-FI" dirty="0">
                <a:sym typeface="Wingdings" panose="05000000000000000000" pitchFamily="2" charset="2"/>
              </a:rPr>
              <a:t>Tilaisuudet / 2016-10-27 - Tekninen työpaja</a:t>
            </a:r>
          </a:p>
          <a:p>
            <a:r>
              <a:rPr lang="fi-FI" dirty="0"/>
              <a:t>Tavoite, että päivän päätteeksi kaikki saavat liityntäpalvelinohjelmistot asennettua, </a:t>
            </a:r>
            <a:r>
              <a:rPr lang="fi-FI" dirty="0" err="1"/>
              <a:t>konfiguroitua</a:t>
            </a:r>
            <a:r>
              <a:rPr lang="fi-FI" dirty="0"/>
              <a:t> ja testattua.</a:t>
            </a:r>
          </a:p>
          <a:p>
            <a:pPr marL="0" indent="0">
              <a:buNone/>
            </a:pPr>
            <a:r>
              <a:rPr lang="fi-FI" dirty="0"/>
              <a:t> </a:t>
            </a:r>
          </a:p>
          <a:p>
            <a:pPr marL="0" indent="0">
              <a:buNone/>
            </a:pPr>
            <a:endParaRPr lang="fi-FI" dirty="0"/>
          </a:p>
        </p:txBody>
      </p:sp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Päivän ohjelma</a:t>
            </a:r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258763" y="2209800"/>
            <a:ext cx="3754196" cy="4292702"/>
          </a:xfrm>
        </p:spPr>
        <p:txBody>
          <a:bodyPr/>
          <a:lstStyle/>
          <a:p>
            <a:r>
              <a:rPr lang="fi-FI" dirty="0"/>
              <a:t>10.00 Esittäytymiset</a:t>
            </a:r>
          </a:p>
          <a:p>
            <a:r>
              <a:rPr lang="fi-FI" dirty="0"/>
              <a:t>10.30 Teoriaa ja harjoituksia </a:t>
            </a:r>
          </a:p>
          <a:p>
            <a:r>
              <a:rPr lang="fi-FI" dirty="0"/>
              <a:t>12.00 Lounas </a:t>
            </a:r>
          </a:p>
          <a:p>
            <a:r>
              <a:rPr lang="fi-FI" dirty="0"/>
              <a:t>13.00 Teoriaa ja harjoituksia</a:t>
            </a:r>
          </a:p>
          <a:p>
            <a:r>
              <a:rPr lang="fi-FI" dirty="0"/>
              <a:t>15.00 Tilaisuuden päättäminen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87032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sällön paikkamerkki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Liityntäpalvelimet välittävät ainoastaan tietyn formaatin mukaisia SOAP viestejä. Lisätietoa osoitteesta: </a:t>
            </a:r>
          </a:p>
          <a:p>
            <a:pPr lvl="1"/>
            <a:r>
              <a:rPr lang="fi-FI" dirty="0">
                <a:hlinkClick r:id="rId2"/>
              </a:rPr>
              <a:t>http://esuomi.fi/palveluntarjoajille/palveluvayla/tekninen-aineisto/x-road-tiedonsiirtoprotokolla-2/</a:t>
            </a:r>
            <a:endParaRPr lang="fi-FI" dirty="0"/>
          </a:p>
          <a:p>
            <a:r>
              <a:rPr lang="fi-FI" dirty="0"/>
              <a:t>SOAP 1.1 </a:t>
            </a:r>
            <a:r>
              <a:rPr lang="fi-FI" dirty="0" err="1"/>
              <a:t>document</a:t>
            </a:r>
            <a:r>
              <a:rPr lang="fi-FI" dirty="0"/>
              <a:t> </a:t>
            </a:r>
            <a:r>
              <a:rPr lang="fi-FI" dirty="0" err="1"/>
              <a:t>literal</a:t>
            </a:r>
            <a:r>
              <a:rPr lang="fi-FI" dirty="0"/>
              <a:t> palveluja</a:t>
            </a:r>
          </a:p>
          <a:p>
            <a:r>
              <a:rPr lang="fi-FI" dirty="0"/>
              <a:t>SOAP </a:t>
            </a:r>
            <a:r>
              <a:rPr lang="fi-FI" dirty="0" err="1"/>
              <a:t>headereissa</a:t>
            </a:r>
            <a:r>
              <a:rPr lang="fi-FI" dirty="0"/>
              <a:t> pitää olla X-Roadin omat kentät</a:t>
            </a:r>
          </a:p>
          <a:p>
            <a:r>
              <a:rPr lang="fi-FI" dirty="0"/>
              <a:t>SOAP </a:t>
            </a:r>
            <a:r>
              <a:rPr lang="fi-FI" dirty="0" err="1"/>
              <a:t>bodyn</a:t>
            </a:r>
            <a:r>
              <a:rPr lang="fi-FI" dirty="0"/>
              <a:t> rakenteen pitää noudattaa määriteltyjä käytäntöjä</a:t>
            </a:r>
          </a:p>
          <a:p>
            <a:endParaRPr lang="fi-FI" dirty="0"/>
          </a:p>
        </p:txBody>
      </p:sp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X-Road SOAP-protokolla</a:t>
            </a:r>
          </a:p>
        </p:txBody>
      </p:sp>
    </p:spTree>
    <p:extLst>
      <p:ext uri="{BB962C8B-B14F-4D97-AF65-F5344CB8AC3E}">
        <p14:creationId xmlns:p14="http://schemas.microsoft.com/office/powerpoint/2010/main" val="4220224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X-Road SOAP protokolla, </a:t>
            </a:r>
            <a:r>
              <a:rPr lang="fi-FI" dirty="0" err="1"/>
              <a:t>header</a:t>
            </a:r>
            <a:endParaRPr lang="fi-FI" dirty="0"/>
          </a:p>
        </p:txBody>
      </p:sp>
      <p:graphicFrame>
        <p:nvGraphicFramePr>
          <p:cNvPr id="4" name="Taulukko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008379"/>
              </p:ext>
            </p:extLst>
          </p:nvPr>
        </p:nvGraphicFramePr>
        <p:xfrm>
          <a:off x="1844888" y="1860690"/>
          <a:ext cx="8502224" cy="444751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08826">
                  <a:extLst>
                    <a:ext uri="{9D8B030D-6E8A-4147-A177-3AD203B41FA5}">
                      <a16:colId xmlns:a16="http://schemas.microsoft.com/office/drawing/2014/main" val="1707392688"/>
                    </a:ext>
                  </a:extLst>
                </a:gridCol>
                <a:gridCol w="6493398">
                  <a:extLst>
                    <a:ext uri="{9D8B030D-6E8A-4147-A177-3AD203B41FA5}">
                      <a16:colId xmlns:a16="http://schemas.microsoft.com/office/drawing/2014/main" val="4231816584"/>
                    </a:ext>
                  </a:extLst>
                </a:gridCol>
              </a:tblGrid>
              <a:tr h="481796">
                <a:tc>
                  <a:txBody>
                    <a:bodyPr/>
                    <a:lstStyle/>
                    <a:p>
                      <a:r>
                        <a:rPr lang="fi-FI" sz="1600" dirty="0" err="1"/>
                        <a:t>Header</a:t>
                      </a:r>
                      <a:endParaRPr lang="fi-FI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600" dirty="0"/>
                        <a:t>Selitys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094860"/>
                  </a:ext>
                </a:extLst>
              </a:tr>
              <a:tr h="4379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400" dirty="0" err="1"/>
                        <a:t>protocolVersion</a:t>
                      </a:r>
                      <a:endParaRPr lang="fi-FI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100" dirty="0"/>
                        <a:t>Vakio ”4.x”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199890"/>
                  </a:ext>
                </a:extLst>
              </a:tr>
              <a:tr h="746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400" dirty="0"/>
                        <a:t>id</a:t>
                      </a:r>
                    </a:p>
                    <a:p>
                      <a:endParaRPr lang="fi-F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200" dirty="0"/>
                        <a:t>Viestin tunniste. Uniikit tunnisteet hyvä käytäntö. Tietyt </a:t>
                      </a:r>
                      <a:r>
                        <a:rPr lang="fi-FI" sz="1200" dirty="0" err="1"/>
                        <a:t>admin</a:t>
                      </a:r>
                      <a:r>
                        <a:rPr lang="fi-FI" sz="1200" dirty="0"/>
                        <a:t>-toiminnot hyödyntävät (viestilokista haku)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1301"/>
                  </a:ext>
                </a:extLst>
              </a:tr>
              <a:tr h="4379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400" dirty="0" err="1"/>
                        <a:t>userId</a:t>
                      </a:r>
                      <a:endParaRPr lang="fi-FI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200" dirty="0"/>
                        <a:t>Toisin kuin Virossa, ei ole loppukäyttäjän tunniste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617261"/>
                  </a:ext>
                </a:extLst>
              </a:tr>
              <a:tr h="10511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400" dirty="0" err="1"/>
                        <a:t>client</a:t>
                      </a:r>
                      <a:endParaRPr lang="fi-FI" sz="1400" dirty="0"/>
                    </a:p>
                    <a:p>
                      <a:endParaRPr lang="fi-F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fi-FI" sz="1200" dirty="0"/>
                        <a:t>- Kutsujan koordinaatit </a:t>
                      </a:r>
                      <a:r>
                        <a:rPr lang="en-US" sz="1200" dirty="0" err="1"/>
                        <a:t>instanssi</a:t>
                      </a:r>
                      <a:r>
                        <a:rPr lang="en-US" sz="1200" dirty="0"/>
                        <a:t>/member class/member code/subsystem code</a:t>
                      </a:r>
                    </a:p>
                    <a:p>
                      <a:pPr lvl="0"/>
                      <a:endParaRPr lang="en-US" sz="1200" dirty="0"/>
                    </a:p>
                    <a:p>
                      <a:pPr lvl="0"/>
                      <a:r>
                        <a:rPr lang="en-US" sz="1200" dirty="0"/>
                        <a:t>- </a:t>
                      </a:r>
                      <a:r>
                        <a:rPr lang="en-US" sz="1200" dirty="0" err="1"/>
                        <a:t>objectType</a:t>
                      </a:r>
                      <a:r>
                        <a:rPr lang="en-US" sz="1200" dirty="0"/>
                        <a:t> = SUBSYSTEM</a:t>
                      </a:r>
                      <a:endParaRPr lang="fi-FI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58060"/>
                  </a:ext>
                </a:extLst>
              </a:tr>
              <a:tr h="8540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400" dirty="0" err="1"/>
                        <a:t>service</a:t>
                      </a:r>
                      <a:endParaRPr lang="fi-FI" sz="1400" dirty="0"/>
                    </a:p>
                    <a:p>
                      <a:endParaRPr lang="fi-F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400" dirty="0"/>
                        <a:t>Palvelun koordinaatit: </a:t>
                      </a:r>
                    </a:p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instanssi</a:t>
                      </a:r>
                      <a:r>
                        <a:rPr lang="en-US" sz="1400" dirty="0"/>
                        <a:t>/member class/member code/subsystem code/service code/service version</a:t>
                      </a:r>
                      <a:endParaRPr lang="fi-F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038346"/>
                  </a:ext>
                </a:extLst>
              </a:tr>
              <a:tr h="4379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400" dirty="0" err="1"/>
                        <a:t>requestHash</a:t>
                      </a:r>
                      <a:endParaRPr lang="fi-FI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400" dirty="0"/>
                        <a:t>Tiiviste vastausviestille (liityntäpalvelin </a:t>
                      </a:r>
                      <a:r>
                        <a:rPr lang="fi-FI" sz="1400" dirty="0" err="1"/>
                        <a:t>populoi</a:t>
                      </a:r>
                      <a:r>
                        <a:rPr lang="fi-FI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485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9532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sällön paikkamerkk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Bodyn</a:t>
            </a:r>
            <a:r>
              <a:rPr lang="fi-FI" dirty="0"/>
              <a:t> sisällä oltava tasan yksi, palvelun nimen mukainen elementti</a:t>
            </a:r>
          </a:p>
          <a:p>
            <a:r>
              <a:rPr lang="fi-FI" dirty="0"/>
              <a:t>Viestejä </a:t>
            </a:r>
            <a:r>
              <a:rPr lang="fi-FI" dirty="0" err="1"/>
              <a:t>lokitetaan</a:t>
            </a:r>
            <a:r>
              <a:rPr lang="fi-FI" dirty="0"/>
              <a:t> (kanta, tiedostojärjestelmä)</a:t>
            </a:r>
          </a:p>
          <a:p>
            <a:pPr lvl="1"/>
            <a:r>
              <a:rPr lang="fi-FI" dirty="0"/>
              <a:t>SOAP </a:t>
            </a:r>
            <a:r>
              <a:rPr lang="fi-FI" dirty="0" err="1"/>
              <a:t>body</a:t>
            </a:r>
            <a:r>
              <a:rPr lang="fi-FI" dirty="0"/>
              <a:t> voidaan olla </a:t>
            </a:r>
            <a:r>
              <a:rPr lang="fi-FI" dirty="0" err="1"/>
              <a:t>lokittamatta</a:t>
            </a:r>
            <a:r>
              <a:rPr lang="fi-FI" dirty="0"/>
              <a:t> (henkilörekisteriasiat)</a:t>
            </a:r>
          </a:p>
          <a:p>
            <a:endParaRPr lang="fi-FI" dirty="0"/>
          </a:p>
        </p:txBody>
      </p:sp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X-Road SOAP-protokolla, </a:t>
            </a:r>
            <a:r>
              <a:rPr lang="fi-FI" dirty="0" err="1"/>
              <a:t>body</a:t>
            </a:r>
            <a:endParaRPr lang="fi-FI" dirty="0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168163"/>
              </p:ext>
            </p:extLst>
          </p:nvPr>
        </p:nvGraphicFramePr>
        <p:xfrm>
          <a:off x="3061505" y="3981692"/>
          <a:ext cx="5081286" cy="109380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81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93808">
                <a:tc>
                  <a:txBody>
                    <a:bodyPr/>
                    <a:lstStyle/>
                    <a:p>
                      <a:r>
                        <a:rPr lang="fi-FI" sz="1400" baseline="0" dirty="0"/>
                        <a:t> &lt;soapenv:Body&gt;</a:t>
                      </a:r>
                    </a:p>
                    <a:p>
                      <a:r>
                        <a:rPr lang="fi-FI" sz="1400" baseline="0" dirty="0"/>
                        <a:t>      &lt;prod:getRandom&gt;foo&lt;/prod:getRandom&gt;</a:t>
                      </a:r>
                    </a:p>
                    <a:p>
                      <a:r>
                        <a:rPr lang="fi-FI" sz="1400" baseline="0" dirty="0"/>
                        <a:t>   &lt;/soapenv:Body&gt;</a:t>
                      </a:r>
                      <a:endParaRPr lang="fi-FI" sz="1400" baseline="0" dirty="0">
                        <a:latin typeface="Consolas" panose="020B0609020204030204" pitchFamily="49" charset="0"/>
                      </a:endParaRPr>
                    </a:p>
                  </a:txBody>
                  <a:tcPr marL="180000" marR="180000" marT="180000" marB="180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687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sällön paikkamerkk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Vastauksessa kuuluu olla yksi elementti, &lt;palvelun nimi&gt; + </a:t>
            </a:r>
            <a:r>
              <a:rPr lang="fi-FI" dirty="0" err="1"/>
              <a:t>Response</a:t>
            </a:r>
            <a:endParaRPr lang="fi-FI" dirty="0"/>
          </a:p>
          <a:p>
            <a:r>
              <a:rPr lang="fi-FI" dirty="0"/>
              <a:t>Tämän elementin sisällä </a:t>
            </a:r>
            <a:r>
              <a:rPr lang="fi-FI" i="1" dirty="0"/>
              <a:t>kuuluisi</a:t>
            </a:r>
            <a:r>
              <a:rPr lang="fi-FI" dirty="0"/>
              <a:t> olla (vain konventioita)</a:t>
            </a:r>
          </a:p>
          <a:p>
            <a:pPr lvl="1"/>
            <a:r>
              <a:rPr lang="fi-FI" dirty="0"/>
              <a:t>Pyynnön *</a:t>
            </a:r>
            <a:r>
              <a:rPr lang="fi-FI" dirty="0" err="1"/>
              <a:t>Request</a:t>
            </a:r>
            <a:r>
              <a:rPr lang="fi-FI" dirty="0"/>
              <a:t>-elementin sisältö &lt;</a:t>
            </a:r>
            <a:r>
              <a:rPr lang="fi-FI" dirty="0" err="1"/>
              <a:t>request</a:t>
            </a:r>
            <a:r>
              <a:rPr lang="fi-FI" dirty="0"/>
              <a:t>&gt; elementin sisällä</a:t>
            </a:r>
          </a:p>
          <a:p>
            <a:pPr lvl="1"/>
            <a:r>
              <a:rPr lang="fi-FI" dirty="0"/>
              <a:t>Varsinainen vastaus &lt;</a:t>
            </a:r>
            <a:r>
              <a:rPr lang="fi-FI" dirty="0" err="1"/>
              <a:t>response</a:t>
            </a:r>
            <a:r>
              <a:rPr lang="fi-FI" dirty="0"/>
              <a:t>&gt; elementin sisällä</a:t>
            </a:r>
          </a:p>
          <a:p>
            <a:r>
              <a:rPr lang="fi-FI" dirty="0"/>
              <a:t>Vastauksessa tulee olla samat SOAP </a:t>
            </a:r>
            <a:r>
              <a:rPr lang="fi-FI" dirty="0" err="1"/>
              <a:t>header</a:t>
            </a:r>
            <a:r>
              <a:rPr lang="fi-FI" dirty="0"/>
              <a:t> elementit kun kutsussa</a:t>
            </a:r>
          </a:p>
          <a:p>
            <a:endParaRPr lang="fi-FI" dirty="0"/>
          </a:p>
        </p:txBody>
      </p:sp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Vastaussanoma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825405"/>
              </p:ext>
            </p:extLst>
          </p:nvPr>
        </p:nvGraphicFramePr>
        <p:xfrm>
          <a:off x="2709592" y="4479403"/>
          <a:ext cx="6772815" cy="1777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772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06147">
                <a:tc>
                  <a:txBody>
                    <a:bodyPr/>
                    <a:lstStyle/>
                    <a:p>
                      <a:r>
                        <a:rPr lang="fi-FI" sz="1600" baseline="0" dirty="0"/>
                        <a:t> </a:t>
                      </a:r>
                      <a:r>
                        <a:rPr lang="fi-FI" sz="1100" baseline="0" dirty="0"/>
                        <a:t>&lt;SOAP-ENV:Body&gt;</a:t>
                      </a:r>
                    </a:p>
                    <a:p>
                      <a:r>
                        <a:rPr lang="fi-FI" sz="1100" baseline="0" dirty="0"/>
                        <a:t>      &lt;ts1:getRandomResponse xmlns:ts1="http://test.x-road.fi/producer"&gt;</a:t>
                      </a:r>
                    </a:p>
                    <a:p>
                      <a:r>
                        <a:rPr lang="fi-FI" sz="1100" baseline="0" dirty="0"/>
                        <a:t>         &lt;ts1:request/&gt;</a:t>
                      </a:r>
                    </a:p>
                    <a:p>
                      <a:r>
                        <a:rPr lang="fi-FI" sz="1100" baseline="0" dirty="0"/>
                        <a:t>         &lt;ts1:response&gt;</a:t>
                      </a:r>
                    </a:p>
                    <a:p>
                      <a:r>
                        <a:rPr lang="fi-FI" sz="1100" baseline="0" dirty="0"/>
                        <a:t>            &lt;ts1:data&gt;27&lt;/ts1:data&gt;</a:t>
                      </a:r>
                    </a:p>
                    <a:p>
                      <a:r>
                        <a:rPr lang="fi-FI" sz="1100" baseline="0" dirty="0"/>
                        <a:t>         &lt;/ts1:response&gt;</a:t>
                      </a:r>
                    </a:p>
                    <a:p>
                      <a:r>
                        <a:rPr lang="fi-FI" sz="1100" baseline="0" dirty="0"/>
                        <a:t>      &lt;/ts1:getRandomResponse&gt;</a:t>
                      </a:r>
                    </a:p>
                    <a:p>
                      <a:r>
                        <a:rPr lang="fi-FI" sz="1100" baseline="0" dirty="0"/>
                        <a:t>   &lt;/SOAP-ENV:Body&gt;</a:t>
                      </a:r>
                      <a:endParaRPr lang="fi-FI" sz="1100" baseline="0" dirty="0">
                        <a:latin typeface="Consolas" panose="020B0609020204030204" pitchFamily="49" charset="0"/>
                      </a:endParaRPr>
                    </a:p>
                  </a:txBody>
                  <a:tcPr marL="180000" marR="180000" marT="180000" marB="180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857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sällön paikkamerkk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b="1" dirty="0"/>
              <a:t>Paljon sääntöjä viestin rakenteelle</a:t>
            </a:r>
            <a:r>
              <a:rPr lang="fi-FI" dirty="0"/>
              <a:t>!</a:t>
            </a:r>
          </a:p>
          <a:p>
            <a:r>
              <a:rPr lang="fi-FI" dirty="0"/>
              <a:t>Liityntäpalvelimet tarkistavat useimpien käytäntöjen noudattamisen ja kieltäytyvät siirtämästä viestiä jos niitä ei noudatettu</a:t>
            </a:r>
          </a:p>
          <a:p>
            <a:r>
              <a:rPr lang="fi-FI" dirty="0"/>
              <a:t>SOAP </a:t>
            </a:r>
            <a:r>
              <a:rPr lang="fi-FI" dirty="0" err="1"/>
              <a:t>envelope</a:t>
            </a:r>
            <a:r>
              <a:rPr lang="fi-FI" dirty="0"/>
              <a:t> </a:t>
            </a:r>
            <a:r>
              <a:rPr lang="fi-FI" dirty="0" err="1"/>
              <a:t>schemavalidoidaan</a:t>
            </a:r>
            <a:endParaRPr lang="fi-FI" dirty="0"/>
          </a:p>
          <a:p>
            <a:pPr lvl="1"/>
            <a:r>
              <a:rPr lang="fi-FI" dirty="0"/>
              <a:t>Viestin </a:t>
            </a:r>
            <a:r>
              <a:rPr lang="fi-FI" dirty="0" err="1"/>
              <a:t>bodyä</a:t>
            </a:r>
            <a:r>
              <a:rPr lang="fi-FI" dirty="0"/>
              <a:t> ei </a:t>
            </a:r>
            <a:r>
              <a:rPr lang="fi-FI" dirty="0" err="1"/>
              <a:t>schemavalidoida</a:t>
            </a:r>
            <a:endParaRPr lang="fi-FI" dirty="0"/>
          </a:p>
          <a:p>
            <a:pPr lvl="1"/>
            <a:r>
              <a:rPr lang="fi-FI" dirty="0" err="1"/>
              <a:t>Bodynkin</a:t>
            </a:r>
            <a:r>
              <a:rPr lang="fi-FI" dirty="0"/>
              <a:t> kuuluu olla </a:t>
            </a:r>
            <a:r>
              <a:rPr lang="fi-FI" dirty="0" err="1"/>
              <a:t>well-formed</a:t>
            </a:r>
            <a:r>
              <a:rPr lang="fi-FI" dirty="0"/>
              <a:t> XML</a:t>
            </a:r>
          </a:p>
          <a:p>
            <a:r>
              <a:rPr lang="fi-FI" dirty="0"/>
              <a:t>Jotta kaikkiin integroitaviin liittymiin ei tarvitse työläästi toteuttaa X-Roadin vaatimia ominaispiirteitä, kannatta harkita jotain uudelleenkäytettävää </a:t>
            </a:r>
            <a:r>
              <a:rPr lang="fi-FI" b="1" dirty="0" err="1"/>
              <a:t>adapter</a:t>
            </a:r>
            <a:r>
              <a:rPr lang="fi-FI" b="1" dirty="0"/>
              <a:t> </a:t>
            </a:r>
            <a:r>
              <a:rPr lang="fi-FI" b="1" dirty="0" err="1"/>
              <a:t>service</a:t>
            </a:r>
            <a:r>
              <a:rPr lang="fi-FI" b="1" dirty="0"/>
              <a:t> </a:t>
            </a:r>
            <a:r>
              <a:rPr lang="fi-FI" dirty="0"/>
              <a:t>ratkaisua</a:t>
            </a:r>
          </a:p>
          <a:p>
            <a:endParaRPr lang="fi-FI" dirty="0"/>
          </a:p>
        </p:txBody>
      </p:sp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Validointi</a:t>
            </a:r>
          </a:p>
        </p:txBody>
      </p:sp>
    </p:spTree>
    <p:extLst>
      <p:ext uri="{BB962C8B-B14F-4D97-AF65-F5344CB8AC3E}">
        <p14:creationId xmlns:p14="http://schemas.microsoft.com/office/powerpoint/2010/main" val="2084202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sällön paikkamerkki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>
                <a:hlinkClick r:id="rId2"/>
              </a:rPr>
              <a:t>http://fdev-ss1.i.palveluvayla.com/</a:t>
            </a:r>
            <a:r>
              <a:rPr lang="fi-FI" dirty="0" err="1">
                <a:hlinkClick r:id="rId2"/>
              </a:rPr>
              <a:t>wsdl</a:t>
            </a:r>
            <a:r>
              <a:rPr lang="fi-FI" dirty="0">
                <a:hlinkClick r:id="rId2"/>
              </a:rPr>
              <a:t>?...</a:t>
            </a:r>
            <a:r>
              <a:rPr lang="fi-FI" dirty="0" err="1">
                <a:hlinkClick r:id="rId2"/>
              </a:rPr>
              <a:t>getRandom&amp;version</a:t>
            </a:r>
            <a:r>
              <a:rPr lang="fi-FI" dirty="0">
                <a:hlinkClick r:id="rId2"/>
              </a:rPr>
              <a:t>=v1</a:t>
            </a:r>
            <a:endParaRPr lang="fi-FI" sz="3200" dirty="0"/>
          </a:p>
          <a:p>
            <a:endParaRPr lang="fi-FI" sz="2000" dirty="0"/>
          </a:p>
          <a:p>
            <a:r>
              <a:rPr lang="fi-FI" sz="2000" dirty="0"/>
              <a:t>Esitellään </a:t>
            </a:r>
            <a:r>
              <a:rPr lang="fi-FI" sz="2000" dirty="0" err="1"/>
              <a:t>xroadin</a:t>
            </a:r>
            <a:r>
              <a:rPr lang="fi-FI" sz="2000" dirty="0"/>
              <a:t> </a:t>
            </a:r>
            <a:r>
              <a:rPr lang="fi-FI" sz="2000" dirty="0" err="1"/>
              <a:t>headerit</a:t>
            </a:r>
            <a:r>
              <a:rPr lang="fi-FI" sz="2000" dirty="0"/>
              <a:t>:</a:t>
            </a:r>
            <a:endParaRPr lang="fi-FI" sz="2400" dirty="0"/>
          </a:p>
          <a:p>
            <a:pPr marL="0" indent="0">
              <a:buNone/>
            </a:pPr>
            <a:endParaRPr lang="fi-FI" sz="2400" dirty="0"/>
          </a:p>
          <a:p>
            <a:pPr marL="0" indent="0">
              <a:buNone/>
            </a:pPr>
            <a:endParaRPr lang="fi-FI" sz="2400" dirty="0"/>
          </a:p>
          <a:p>
            <a:pPr marL="0" indent="0">
              <a:buNone/>
            </a:pPr>
            <a:endParaRPr lang="fi-FI" sz="2400" dirty="0"/>
          </a:p>
          <a:p>
            <a:r>
              <a:rPr lang="fi-FI" sz="2000" dirty="0"/>
              <a:t>Tyyli on </a:t>
            </a:r>
            <a:r>
              <a:rPr lang="fi-FI" sz="2000" dirty="0" err="1"/>
              <a:t>document</a:t>
            </a:r>
            <a:r>
              <a:rPr lang="fi-FI" sz="2000" dirty="0"/>
              <a:t> / </a:t>
            </a:r>
            <a:r>
              <a:rPr lang="fi-FI" sz="2000" dirty="0" err="1"/>
              <a:t>literal</a:t>
            </a:r>
            <a:r>
              <a:rPr lang="fi-FI" sz="2000" dirty="0"/>
              <a:t>:</a:t>
            </a:r>
          </a:p>
          <a:p>
            <a:endParaRPr lang="fi-FI" dirty="0"/>
          </a:p>
        </p:txBody>
      </p:sp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WSDL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668689"/>
              </p:ext>
            </p:extLst>
          </p:nvPr>
        </p:nvGraphicFramePr>
        <p:xfrm>
          <a:off x="4500723" y="2675569"/>
          <a:ext cx="5366594" cy="1457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366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0937">
                <a:tc>
                  <a:txBody>
                    <a:bodyPr/>
                    <a:lstStyle/>
                    <a:p>
                      <a:r>
                        <a:rPr lang="fi-FI" sz="900" baseline="0" dirty="0"/>
                        <a:t> &lt;wsdl:message name="requestheader"&gt;</a:t>
                      </a:r>
                    </a:p>
                    <a:p>
                      <a:r>
                        <a:rPr lang="fi-FI" sz="900" baseline="0" dirty="0"/>
                        <a:t>        &lt;wsdl:part name="client" element="xrd:client" /&gt;</a:t>
                      </a:r>
                    </a:p>
                    <a:p>
                      <a:r>
                        <a:rPr lang="fi-FI" sz="900" baseline="0" dirty="0"/>
                        <a:t>        &lt;wsdl:part name="service" element="xrd:service" /&gt;</a:t>
                      </a:r>
                    </a:p>
                    <a:p>
                      <a:r>
                        <a:rPr lang="fi-FI" sz="900" baseline="0" dirty="0"/>
                        <a:t>        &lt;wsdl:part name="userId" element="xrd:userId" /&gt;</a:t>
                      </a:r>
                    </a:p>
                    <a:p>
                      <a:r>
                        <a:rPr lang="fi-FI" sz="900" baseline="0" dirty="0"/>
                        <a:t>        &lt;wsdl:part name="id" element="xrd:id" /&gt;</a:t>
                      </a:r>
                    </a:p>
                    <a:p>
                      <a:r>
                        <a:rPr lang="fi-FI" sz="900" baseline="0" dirty="0"/>
                        <a:t>        &lt;wsdl:part name="issue" element="xrd:issue"/&gt;</a:t>
                      </a:r>
                    </a:p>
                    <a:p>
                      <a:r>
                        <a:rPr lang="fi-FI" sz="900" baseline="0" dirty="0"/>
                        <a:t>        &lt;wsdl:part name="protocolVersion" element="xrd:protocolVersion" /&gt;</a:t>
                      </a:r>
                    </a:p>
                    <a:p>
                      <a:r>
                        <a:rPr lang="fi-FI" sz="900" baseline="0" dirty="0"/>
                        <a:t>    &lt;/wsdl:message&gt;</a:t>
                      </a:r>
                      <a:endParaRPr lang="fi-FI" sz="900" baseline="0" dirty="0">
                        <a:latin typeface="Consolas" panose="020B0609020204030204" pitchFamily="49" charset="0"/>
                      </a:endParaRPr>
                    </a:p>
                  </a:txBody>
                  <a:tcPr marL="180000" marR="180000" marT="180000" marB="180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24770"/>
              </p:ext>
            </p:extLst>
          </p:nvPr>
        </p:nvGraphicFramePr>
        <p:xfrm>
          <a:off x="4500723" y="4624140"/>
          <a:ext cx="5366594" cy="173503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366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35039">
                <a:tc>
                  <a:txBody>
                    <a:bodyPr/>
                    <a:lstStyle/>
                    <a:p>
                      <a:r>
                        <a:rPr lang="fi-FI" sz="900" baseline="0" dirty="0"/>
                        <a:t>  &lt;wsdl:binding name="testServiceBinding" type="tns:testServicePortType"&gt;</a:t>
                      </a:r>
                    </a:p>
                    <a:p>
                      <a:r>
                        <a:rPr lang="fi-FI" sz="900" baseline="0" dirty="0"/>
                        <a:t>        &lt;soap:binding style="document" </a:t>
                      </a:r>
                    </a:p>
                    <a:p>
                      <a:r>
                        <a:rPr lang="fi-FI" sz="900" baseline="0" dirty="0"/>
                        <a:t>                      transport="http://schemas.xmlsoap.org/soap/http" /&gt;</a:t>
                      </a:r>
                    </a:p>
                    <a:p>
                      <a:r>
                        <a:rPr lang="fi-FI" sz="900" baseline="0" dirty="0"/>
                        <a:t>        &lt;wsdl:operation name="getRandom"&gt;</a:t>
                      </a:r>
                    </a:p>
                    <a:p>
                      <a:r>
                        <a:rPr lang="fi-FI" sz="900" baseline="0" dirty="0"/>
                        <a:t>            &lt;soap:operation soapAction="" style="document" /&gt;</a:t>
                      </a:r>
                    </a:p>
                    <a:p>
                      <a:r>
                        <a:rPr lang="fi-FI" sz="900" baseline="0" dirty="0"/>
                        <a:t>            &lt;id:version&gt;v1&lt;/id:version&gt;</a:t>
                      </a:r>
                    </a:p>
                    <a:p>
                      <a:r>
                        <a:rPr lang="fi-FI" sz="900" baseline="0" dirty="0"/>
                        <a:t>            &lt;wsdl:input&gt;</a:t>
                      </a:r>
                    </a:p>
                    <a:p>
                      <a:r>
                        <a:rPr lang="fi-FI" sz="900" baseline="0" dirty="0"/>
                        <a:t>                &lt;soap:body parts="body" use="literal"/&gt;</a:t>
                      </a:r>
                    </a:p>
                    <a:p>
                      <a:r>
                        <a:rPr lang="fi-FI" sz="900" baseline="0" dirty="0"/>
                        <a:t>                &lt;soap:header message="tns:requestheader" part="client" </a:t>
                      </a:r>
                    </a:p>
                    <a:p>
                      <a:r>
                        <a:rPr lang="fi-FI" sz="900" baseline="0" dirty="0"/>
                        <a:t>                             use="literal"/&gt;</a:t>
                      </a:r>
                      <a:endParaRPr lang="fi-FI" sz="900" baseline="0" dirty="0">
                        <a:latin typeface="Consolas" panose="020B0609020204030204" pitchFamily="49" charset="0"/>
                      </a:endParaRPr>
                    </a:p>
                  </a:txBody>
                  <a:tcPr marL="180000" marR="180000" marT="180000" marB="180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99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Harjoitus osa 5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Testipalvelun kutsuminen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43432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Sovitinpalvelu	</a:t>
            </a:r>
          </a:p>
        </p:txBody>
      </p:sp>
      <p:sp>
        <p:nvSpPr>
          <p:cNvPr id="5" name="Sisällön paikkamerkki 1"/>
          <p:cNvSpPr txBox="1">
            <a:spLocks/>
          </p:cNvSpPr>
          <p:nvPr/>
        </p:nvSpPr>
        <p:spPr>
          <a:xfrm>
            <a:off x="838200" y="1892099"/>
            <a:ext cx="10515600" cy="460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4"/>
              </a:buClr>
              <a:buSzPct val="85000"/>
              <a:buFont typeface="Arial"/>
              <a:buChar char="•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80000"/>
              <a:buFont typeface="Source Sans Pro" panose="020B0503030403020204" pitchFamily="34" charset="0"/>
              <a:buChar char="º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998FF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998FF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998FF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43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998FF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/>
              <a:t>Sovitinpalvelu (</a:t>
            </a:r>
            <a:r>
              <a:rPr lang="fi-FI" i="1" dirty="0" err="1"/>
              <a:t>adapter</a:t>
            </a:r>
            <a:r>
              <a:rPr lang="fi-FI" i="1" dirty="0"/>
              <a:t> </a:t>
            </a:r>
            <a:r>
              <a:rPr lang="fi-FI" i="1" dirty="0" err="1"/>
              <a:t>service</a:t>
            </a:r>
            <a:r>
              <a:rPr lang="fi-FI" dirty="0"/>
              <a:t>) on X-Roadin liityntäpalvelimen ja liitettävän järjestelmän väliin sijoittuva komponentti</a:t>
            </a:r>
          </a:p>
          <a:p>
            <a:pPr lvl="1"/>
            <a:r>
              <a:rPr lang="fi-FI" dirty="0"/>
              <a:t>Sen tehtävä on sovittaa liitettävän järjestelmän tarjoamat palvelut X-Road-tiedonsiirtoprotokollan mukaiseen muotoon. </a:t>
            </a:r>
            <a:endParaRPr lang="fi-FI" sz="2000" dirty="0"/>
          </a:p>
          <a:p>
            <a:endParaRPr lang="fi-FI" dirty="0"/>
          </a:p>
        </p:txBody>
      </p:sp>
      <p:pic>
        <p:nvPicPr>
          <p:cNvPr id="6" name="Picture 2" descr="http://esuomi.fi/wp-content/uploads/2016/02/Sovitinpalvelu_kuv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26" y="3543302"/>
            <a:ext cx="9097147" cy="283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045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Sovitinpalvelun toteutusvaihtoehdot</a:t>
            </a:r>
          </a:p>
        </p:txBody>
      </p:sp>
      <p:pic>
        <p:nvPicPr>
          <p:cNvPr id="4" name="Picture 2" descr="Turvapalvelimen toteutusvaihtoehdot.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265" y="1740938"/>
            <a:ext cx="4333470" cy="495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736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Extra</a:t>
            </a:r>
            <a:r>
              <a:rPr lang="fi-FI" dirty="0"/>
              <a:t>: Harjoitus osa 6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Oman palvelun lisääminen ja tarjoaminen muiden käyttöön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98421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Esittäytymiset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55760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sällön paikkamerkki 1"/>
          <p:cNvSpPr>
            <a:spLocks noGrp="1"/>
          </p:cNvSpPr>
          <p:nvPr>
            <p:ph idx="1"/>
          </p:nvPr>
        </p:nvSpPr>
        <p:spPr>
          <a:xfrm>
            <a:off x="838200" y="1979271"/>
            <a:ext cx="10515600" cy="4408097"/>
          </a:xfrm>
        </p:spPr>
        <p:txBody>
          <a:bodyPr/>
          <a:lstStyle/>
          <a:p>
            <a:r>
              <a:rPr lang="fi-FI" i="1" dirty="0"/>
              <a:t>Vakioitu, yhtenäinen, yhteiskäyttöinen, </a:t>
            </a:r>
            <a:r>
              <a:rPr lang="fi-FI" i="1" dirty="0" err="1"/>
              <a:t>yhteentoimiva</a:t>
            </a:r>
            <a:r>
              <a:rPr lang="fi-FI" i="1" dirty="0"/>
              <a:t> ja tietoturvallinen tiedonvälityskerros. </a:t>
            </a:r>
          </a:p>
          <a:p>
            <a:r>
              <a:rPr lang="fi-FI" dirty="0"/>
              <a:t>Tiedonvälityskokonaisuus, joka toimii viestiväylänä siihen liitettyjen palveluiden ja tietovarantojen välillä</a:t>
            </a:r>
          </a:p>
          <a:p>
            <a:pPr lvl="1"/>
            <a:r>
              <a:rPr lang="fi-FI" dirty="0"/>
              <a:t>Hyödyt syntyvät kytketyistä tiedoista ja palveluista - ei väylästä itsestään</a:t>
            </a:r>
          </a:p>
          <a:p>
            <a:r>
              <a:rPr lang="fi-FI" dirty="0"/>
              <a:t>Palveluväylän arvo on sen muodostamassa standardoidussa tietojen vaihdon ratkaisumallissa</a:t>
            </a:r>
          </a:p>
          <a:p>
            <a:pPr lvl="1"/>
            <a:r>
              <a:rPr lang="fi-FI" dirty="0"/>
              <a:t>Kaikkien ei tarvitse luoda ja ylläpitää omia tiedonvälityskerroksia</a:t>
            </a:r>
          </a:p>
          <a:p>
            <a:endParaRPr lang="fi-FI" dirty="0"/>
          </a:p>
        </p:txBody>
      </p:sp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Palveluväylä yleisesittely</a:t>
            </a:r>
          </a:p>
        </p:txBody>
      </p:sp>
    </p:spTree>
    <p:extLst>
      <p:ext uri="{BB962C8B-B14F-4D97-AF65-F5344CB8AC3E}">
        <p14:creationId xmlns:p14="http://schemas.microsoft.com/office/powerpoint/2010/main" val="327379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Palveluväylä </a:t>
            </a:r>
          </a:p>
        </p:txBody>
      </p:sp>
      <p:pic>
        <p:nvPicPr>
          <p:cNvPr id="4" name="Picture 2" descr="http://esuomi.fi/wp-content/uploads/2015/09/PalveluvaylaKokonaisuus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47" y="1987744"/>
            <a:ext cx="10787105" cy="434360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00254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sällön paikkamerkki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Väylään kytketyt palvelut ja tiedot voivat olla vapaasti käytettävissä tai sopimuksenvaraisia</a:t>
            </a:r>
          </a:p>
          <a:p>
            <a:pPr lvl="1"/>
            <a:r>
              <a:rPr lang="fi-FI" dirty="0"/>
              <a:t>Hyödyntäjän ja tuottajan kahdenvälinen sopimus (~tietolupa)</a:t>
            </a:r>
          </a:p>
          <a:p>
            <a:pPr>
              <a:lnSpc>
                <a:spcPct val="100000"/>
              </a:lnSpc>
            </a:pPr>
            <a:r>
              <a:rPr lang="fi-FI" dirty="0"/>
              <a:t>Mahdollistaa tässä vaiheessa Vahti ST4-tason tiedonvaihdon</a:t>
            </a:r>
          </a:p>
          <a:p>
            <a:pPr lvl="1">
              <a:lnSpc>
                <a:spcPct val="100000"/>
              </a:lnSpc>
            </a:pPr>
            <a:r>
              <a:rPr lang="fi-FI" dirty="0"/>
              <a:t>Myöhemmin myös ST3</a:t>
            </a:r>
          </a:p>
          <a:p>
            <a:r>
              <a:rPr lang="fi-FI" dirty="0"/>
              <a:t>Alustana Virossa käytössä olevan X-Road-ratkaisun versio 6</a:t>
            </a:r>
          </a:p>
          <a:p>
            <a:pPr>
              <a:lnSpc>
                <a:spcPct val="100000"/>
              </a:lnSpc>
            </a:pPr>
            <a:r>
              <a:rPr lang="fi-FI" dirty="0" err="1"/>
              <a:t>KaPA</a:t>
            </a:r>
            <a:r>
              <a:rPr lang="fi-FI" dirty="0"/>
              <a:t> laki voimaan 15.7. </a:t>
            </a:r>
            <a:endParaRPr lang="fi-FI" dirty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r>
              <a:rPr lang="fi-FI" dirty="0">
                <a:sym typeface="Wingdings" panose="05000000000000000000" pitchFamily="2" charset="2"/>
              </a:rPr>
              <a:t>Velvoittaa j</a:t>
            </a:r>
            <a:r>
              <a:rPr lang="fi-FI" dirty="0"/>
              <a:t>ulkisen hallinnon toimijoiden liittyvän palveluväylään</a:t>
            </a:r>
          </a:p>
          <a:p>
            <a:pPr lvl="1">
              <a:lnSpc>
                <a:spcPct val="100000"/>
              </a:lnSpc>
            </a:pPr>
            <a:r>
              <a:rPr lang="fi-FI" dirty="0"/>
              <a:t>Mahdollistaa yksityisten toimijoiden liittyvän palveluväylään</a:t>
            </a:r>
          </a:p>
          <a:p>
            <a:endParaRPr lang="fi-FI" dirty="0"/>
          </a:p>
        </p:txBody>
      </p:sp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Palveluväylä</a:t>
            </a:r>
          </a:p>
        </p:txBody>
      </p:sp>
    </p:spTree>
    <p:extLst>
      <p:ext uri="{BB962C8B-B14F-4D97-AF65-F5344CB8AC3E}">
        <p14:creationId xmlns:p14="http://schemas.microsoft.com/office/powerpoint/2010/main" val="3504730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Suomi.fi-palveluväylä komponentit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386" y="1704974"/>
            <a:ext cx="7080966" cy="5153025"/>
          </a:xfrm>
          <a:prstGeom prst="rect">
            <a:avLst/>
          </a:prstGeom>
        </p:spPr>
      </p:pic>
      <p:sp>
        <p:nvSpPr>
          <p:cNvPr id="5" name="Pyöristetty suorakulmio 4"/>
          <p:cNvSpPr/>
          <p:nvPr/>
        </p:nvSpPr>
        <p:spPr>
          <a:xfrm>
            <a:off x="9407435" y="2308860"/>
            <a:ext cx="1470660" cy="41418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/>
              <a:t>Liityntäkatalogi</a:t>
            </a:r>
            <a:endParaRPr lang="fi-FI" dirty="0"/>
          </a:p>
        </p:txBody>
      </p:sp>
      <p:cxnSp>
        <p:nvCxnSpPr>
          <p:cNvPr id="6" name="Kaareva yhdysviiva 5"/>
          <p:cNvCxnSpPr/>
          <p:nvPr/>
        </p:nvCxnSpPr>
        <p:spPr>
          <a:xfrm rot="10800000" flipV="1">
            <a:off x="9178835" y="2824480"/>
            <a:ext cx="1021080" cy="939800"/>
          </a:xfrm>
          <a:prstGeom prst="curvedConnector3">
            <a:avLst>
              <a:gd name="adj1" fmla="val -1741"/>
            </a:avLst>
          </a:prstGeom>
          <a:ln w="38100"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Sisällön paikkamerkki 1"/>
          <p:cNvSpPr>
            <a:spLocks noGrp="1"/>
          </p:cNvSpPr>
          <p:nvPr>
            <p:ph idx="1"/>
          </p:nvPr>
        </p:nvSpPr>
        <p:spPr>
          <a:xfrm>
            <a:off x="642258" y="2006991"/>
            <a:ext cx="4974771" cy="43317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i-FI" dirty="0"/>
              <a:t>Ei yhtä yksittäistä palveluväyläkomponenttia</a:t>
            </a:r>
          </a:p>
          <a:p>
            <a:pPr lvl="1">
              <a:lnSpc>
                <a:spcPct val="100000"/>
              </a:lnSpc>
            </a:pPr>
            <a:r>
              <a:rPr lang="fi-FI" dirty="0"/>
              <a:t>Palveluväylä on hajautettu järjestelmä</a:t>
            </a:r>
          </a:p>
          <a:p>
            <a:pPr lvl="1">
              <a:lnSpc>
                <a:spcPct val="100000"/>
              </a:lnSpc>
            </a:pPr>
            <a:r>
              <a:rPr lang="fi-FI" dirty="0"/>
              <a:t>Tieto ei kulje keskitettyjen palvelimien kautta vaan liityntäpalvelimien välillä julkisen Internetin yli</a:t>
            </a:r>
          </a:p>
          <a:p>
            <a:pPr lvl="1">
              <a:lnSpc>
                <a:spcPct val="100000"/>
              </a:lnSpc>
            </a:pPr>
            <a:endParaRPr lang="fi-FI" dirty="0"/>
          </a:p>
          <a:p>
            <a:pPr>
              <a:lnSpc>
                <a:spcPct val="100000"/>
              </a:lnSpc>
            </a:pPr>
            <a:endParaRPr lang="fi-FI" dirty="0"/>
          </a:p>
          <a:p>
            <a:pPr>
              <a:lnSpc>
                <a:spcPct val="100000"/>
              </a:lnSpc>
            </a:pPr>
            <a:endParaRPr lang="fi-FI" dirty="0"/>
          </a:p>
          <a:p>
            <a:pPr marL="0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18935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sällön paikkamerkki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i-FI" sz="2000" dirty="0"/>
              <a:t>Tietojärjestelmien ja -lähteiden liityntäpiste palveluväylään</a:t>
            </a:r>
          </a:p>
          <a:p>
            <a:pPr lvl="1"/>
            <a:r>
              <a:rPr lang="fi-FI" sz="1800" dirty="0"/>
              <a:t>Liityntäpalvelin siis yhdistää eri tietojärjestelmät ja organisaatiot palveluväylään</a:t>
            </a:r>
          </a:p>
          <a:p>
            <a:r>
              <a:rPr lang="fi-FI" sz="2000" dirty="0"/>
              <a:t>Kokoonpano vakioitu </a:t>
            </a:r>
          </a:p>
          <a:p>
            <a:pPr lvl="1"/>
            <a:r>
              <a:rPr lang="fi-FI" sz="1800" dirty="0"/>
              <a:t>Valmiit asennuspaketit (</a:t>
            </a:r>
            <a:r>
              <a:rPr lang="fi-FI" sz="1800" dirty="0" err="1"/>
              <a:t>Ubuntu</a:t>
            </a:r>
            <a:r>
              <a:rPr lang="fi-FI" sz="1800" dirty="0"/>
              <a:t> 14.04 LTS ja RHEL7 ) ja asennusohjeet saatavilla. </a:t>
            </a:r>
          </a:p>
          <a:p>
            <a:pPr lvl="1"/>
            <a:r>
              <a:rPr lang="fi-FI" sz="1800" dirty="0"/>
              <a:t>Tukipalvelu auttaa ongelmatilanteissa</a:t>
            </a:r>
          </a:p>
          <a:p>
            <a:r>
              <a:rPr lang="fi-FI" sz="2000" dirty="0"/>
              <a:t>Voi olla organisaatiokohtainen tai monen organisaation yhteinen</a:t>
            </a:r>
          </a:p>
          <a:p>
            <a:pPr lvl="1"/>
            <a:r>
              <a:rPr lang="fi-FI" sz="1800" dirty="0"/>
              <a:t>Jokaisella liityntäpalvelimella on oma palvelinvarmenne</a:t>
            </a:r>
          </a:p>
          <a:p>
            <a:pPr lvl="2"/>
            <a:r>
              <a:rPr lang="fi-FI" sz="1600" dirty="0"/>
              <a:t>Käytetään liityntäpalvelinten välisissä yhteyksissä</a:t>
            </a:r>
          </a:p>
          <a:p>
            <a:pPr lvl="1"/>
            <a:r>
              <a:rPr lang="fi-FI" sz="1800" dirty="0"/>
              <a:t>Jokaisella organisaatiolla on oma allekirjoitusvarmenne  </a:t>
            </a:r>
          </a:p>
          <a:p>
            <a:pPr lvl="2"/>
            <a:r>
              <a:rPr lang="fi-FI" sz="1600" dirty="0"/>
              <a:t>Käytetään järjestelmien lähettämien sanomien allekirjoitukseen</a:t>
            </a:r>
          </a:p>
          <a:p>
            <a:pPr>
              <a:lnSpc>
                <a:spcPct val="100000"/>
              </a:lnSpc>
            </a:pPr>
            <a:r>
              <a:rPr lang="fi-FI" sz="2000" dirty="0"/>
              <a:t>Kaikki tapahtumat kirjataan liityntäpalvelinkohtaiseen lokiin, joka mahdollistaa tapahtumien todentamisen jälkikäteen</a:t>
            </a:r>
          </a:p>
          <a:p>
            <a:pPr lvl="1">
              <a:lnSpc>
                <a:spcPct val="100000"/>
              </a:lnSpc>
            </a:pPr>
            <a:r>
              <a:rPr lang="fi-FI" sz="1800" dirty="0"/>
              <a:t>Sanoma, allekirjoitus, aikaleima</a:t>
            </a:r>
          </a:p>
          <a:p>
            <a:endParaRPr lang="fi-FI" dirty="0"/>
          </a:p>
        </p:txBody>
      </p:sp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Liityntäpalvelin</a:t>
            </a:r>
          </a:p>
        </p:txBody>
      </p:sp>
    </p:spTree>
    <p:extLst>
      <p:ext uri="{BB962C8B-B14F-4D97-AF65-F5344CB8AC3E}">
        <p14:creationId xmlns:p14="http://schemas.microsoft.com/office/powerpoint/2010/main" val="1157906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sällön paikkamerkki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/>
              <a:t>VRK yhdessä </a:t>
            </a:r>
            <a:r>
              <a:rPr lang="fi-FI" dirty="0" err="1"/>
              <a:t>CSC:n</a:t>
            </a:r>
            <a:r>
              <a:rPr lang="fi-FI" dirty="0"/>
              <a:t> kanssa vastaa keskitetyistä palveluista ja liikenteestä liityntäpalvelinten välillä:</a:t>
            </a:r>
          </a:p>
          <a:p>
            <a:pPr lvl="1"/>
            <a:r>
              <a:rPr lang="fi-FI" dirty="0"/>
              <a:t>Osoitteiden hallinta, reititys</a:t>
            </a:r>
          </a:p>
          <a:p>
            <a:pPr lvl="1"/>
            <a:r>
              <a:rPr lang="fi-FI" dirty="0"/>
              <a:t>Käyttöoikeuksien hallinta</a:t>
            </a:r>
          </a:p>
          <a:p>
            <a:pPr lvl="1"/>
            <a:r>
              <a:rPr lang="fi-FI" dirty="0"/>
              <a:t>Salaus, aikaleimat, </a:t>
            </a:r>
            <a:r>
              <a:rPr lang="fi-FI" dirty="0" err="1"/>
              <a:t>lokitus</a:t>
            </a:r>
            <a:endParaRPr lang="fi-FI" dirty="0"/>
          </a:p>
          <a:p>
            <a:pPr lvl="1"/>
            <a:r>
              <a:rPr lang="fi-FI" dirty="0"/>
              <a:t>Virheiden käsittely</a:t>
            </a:r>
          </a:p>
          <a:p>
            <a:pPr lvl="1"/>
            <a:r>
              <a:rPr lang="fi-FI" dirty="0"/>
              <a:t>Tarjoaa tukea asennusvaiheessa sekä ongelmatilanteissa</a:t>
            </a:r>
          </a:p>
          <a:p>
            <a:r>
              <a:rPr lang="fi-FI" dirty="0"/>
              <a:t>Liittyvä organisaatio :</a:t>
            </a:r>
          </a:p>
          <a:p>
            <a:pPr lvl="1"/>
            <a:r>
              <a:rPr lang="fi-FI" dirty="0"/>
              <a:t>Asentaa ja ylläpitää oman liityntäpalvelimensa</a:t>
            </a:r>
          </a:p>
          <a:p>
            <a:pPr lvl="1"/>
            <a:r>
              <a:rPr lang="fi-FI" dirty="0"/>
              <a:t>Vastaa siitä, että kytkettävät palvelut täyttävät määritellyt tekniset rajapintavaatimukset</a:t>
            </a:r>
          </a:p>
          <a:p>
            <a:pPr lvl="1"/>
            <a:r>
              <a:rPr lang="fi-FI" dirty="0"/>
              <a:t>Lokien säilytyksestä ja arkistoinnista asianmukaisesti lainsäädännön tai muun vaatimuksen edellyttämän määräajan</a:t>
            </a:r>
          </a:p>
          <a:p>
            <a:pPr lvl="1"/>
            <a:r>
              <a:rPr lang="fi-FI" dirty="0"/>
              <a:t>Päättää kenelle jakaa tietojaan (tietoluvat ja niihin liittyvät sopimukset)</a:t>
            </a:r>
          </a:p>
          <a:p>
            <a:endParaRPr lang="fi-FI" dirty="0"/>
          </a:p>
          <a:p>
            <a:endParaRPr lang="fi-FI" dirty="0"/>
          </a:p>
        </p:txBody>
      </p:sp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Vastuualueet	</a:t>
            </a:r>
          </a:p>
        </p:txBody>
      </p:sp>
    </p:spTree>
    <p:extLst>
      <p:ext uri="{BB962C8B-B14F-4D97-AF65-F5344CB8AC3E}">
        <p14:creationId xmlns:p14="http://schemas.microsoft.com/office/powerpoint/2010/main" val="2606162822"/>
      </p:ext>
    </p:extLst>
  </p:cSld>
  <p:clrMapOvr>
    <a:masterClrMapping/>
  </p:clrMapOvr>
</p:sld>
</file>

<file path=ppt/theme/theme1.xml><?xml version="1.0" encoding="utf-8"?>
<a:theme xmlns:a="http://schemas.openxmlformats.org/drawingml/2006/main" name="Suomi.fi-template">
  <a:themeElements>
    <a:clrScheme name="KAPA">
      <a:dk1>
        <a:srgbClr val="0E1526"/>
      </a:dk1>
      <a:lt1>
        <a:srgbClr val="FFFFFF"/>
      </a:lt1>
      <a:dk2>
        <a:srgbClr val="0E1526"/>
      </a:dk2>
      <a:lt2>
        <a:srgbClr val="FFFFFF"/>
      </a:lt2>
      <a:accent1>
        <a:srgbClr val="1998FF"/>
      </a:accent1>
      <a:accent2>
        <a:srgbClr val="E82375"/>
      </a:accent2>
      <a:accent3>
        <a:srgbClr val="177E09"/>
      </a:accent3>
      <a:accent4>
        <a:srgbClr val="A155AA"/>
      </a:accent4>
      <a:accent5>
        <a:srgbClr val="0061AF"/>
      </a:accent5>
      <a:accent6>
        <a:srgbClr val="F25D0D"/>
      </a:accent6>
      <a:hlink>
        <a:srgbClr val="0061AF"/>
      </a:hlink>
      <a:folHlink>
        <a:srgbClr val="A155AA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ema-Arial" id="{3ABD9CBA-57B4-4185-9578-553916C4903F}" vid="{BA85C9B5-A0AB-4CB8-88CB-24C067F3BA73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Suomi.fi-template_kevyt</Template>
  <TotalTime>197</TotalTime>
  <Words>1228</Words>
  <Application>Microsoft Office PowerPoint</Application>
  <PresentationFormat>Laajakuva</PresentationFormat>
  <Paragraphs>199</Paragraphs>
  <Slides>29</Slides>
  <Notes>6</Notes>
  <HiddenSlides>0</HiddenSlides>
  <MMClips>0</MMClips>
  <ScaleCrop>false</ScaleCrop>
  <HeadingPairs>
    <vt:vector size="6" baseType="variant">
      <vt:variant>
        <vt:lpstr>Käytetyt fontit</vt:lpstr>
      </vt:variant>
      <vt:variant>
        <vt:i4>7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29</vt:i4>
      </vt:variant>
    </vt:vector>
  </HeadingPairs>
  <TitlesOfParts>
    <vt:vector size="37" baseType="lpstr">
      <vt:lpstr>Roboto Black</vt:lpstr>
      <vt:lpstr>Calibri</vt:lpstr>
      <vt:lpstr>Wingdings</vt:lpstr>
      <vt:lpstr>Consolas</vt:lpstr>
      <vt:lpstr>Source Sans Pro</vt:lpstr>
      <vt:lpstr>Corbel</vt:lpstr>
      <vt:lpstr>Arial</vt:lpstr>
      <vt:lpstr>Suomi.fi-template</vt:lpstr>
      <vt:lpstr>Suomi.fi-palveluväylä</vt:lpstr>
      <vt:lpstr>Päivän ohjelma</vt:lpstr>
      <vt:lpstr>Esittäytymiset</vt:lpstr>
      <vt:lpstr>Palveluväylä yleisesittely</vt:lpstr>
      <vt:lpstr>Palveluväylä </vt:lpstr>
      <vt:lpstr>Palveluväylä</vt:lpstr>
      <vt:lpstr>Suomi.fi-palveluväylä komponentit</vt:lpstr>
      <vt:lpstr>Liityntäpalvelin</vt:lpstr>
      <vt:lpstr>Vastuualueet </vt:lpstr>
      <vt:lpstr>Sanomavälityksen perusperiaatteet</vt:lpstr>
      <vt:lpstr>Harjoitus osa 1</vt:lpstr>
      <vt:lpstr>Liityntäpalvelimen käyttämät portit</vt:lpstr>
      <vt:lpstr>Harjoitus osa 2</vt:lpstr>
      <vt:lpstr>Lounastauko</vt:lpstr>
      <vt:lpstr>Harjoitus osa 3</vt:lpstr>
      <vt:lpstr>Termistö</vt:lpstr>
      <vt:lpstr>Onko tähän parempaa kuvaa / hyvää selitystekstiä </vt:lpstr>
      <vt:lpstr>Alijärjestelmä (UUSI) </vt:lpstr>
      <vt:lpstr>Harjoitus osa 4</vt:lpstr>
      <vt:lpstr>X-Road SOAP-protokolla</vt:lpstr>
      <vt:lpstr>X-Road SOAP protokolla, header</vt:lpstr>
      <vt:lpstr>X-Road SOAP-protokolla, body</vt:lpstr>
      <vt:lpstr>Vastaussanoma</vt:lpstr>
      <vt:lpstr>Validointi</vt:lpstr>
      <vt:lpstr>WSDL</vt:lpstr>
      <vt:lpstr>Harjoitus osa 5</vt:lpstr>
      <vt:lpstr>Sovitinpalvelu </vt:lpstr>
      <vt:lpstr>Sovitinpalvelun toteutusvaihtoehdot</vt:lpstr>
      <vt:lpstr>Extra: Harjoitus osa 6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Palveluväylä</dc:title>
  <dc:subject/>
  <dc:creator>Antti Luoma</dc:creator>
  <cp:keywords/>
  <dc:description/>
  <cp:lastModifiedBy>Antti Luoma</cp:lastModifiedBy>
  <cp:revision>21</cp:revision>
  <dcterms:created xsi:type="dcterms:W3CDTF">2016-10-25T08:05:20Z</dcterms:created>
  <dcterms:modified xsi:type="dcterms:W3CDTF">2016-10-25T11:22:23Z</dcterms:modified>
  <cp:category/>
</cp:coreProperties>
</file>